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11"/>
  </p:notesMasterIdLst>
  <p:handoutMasterIdLst>
    <p:handoutMasterId r:id="rId12"/>
  </p:handoutMasterIdLst>
  <p:sldIdLst>
    <p:sldId id="256" r:id="rId2"/>
    <p:sldId id="257" r:id="rId3"/>
    <p:sldId id="258" r:id="rId4"/>
    <p:sldId id="259" r:id="rId5"/>
    <p:sldId id="260" r:id="rId6"/>
    <p:sldId id="261" r:id="rId7"/>
    <p:sldId id="262" r:id="rId8"/>
    <p:sldId id="263" r:id="rId9"/>
    <p:sldId id="264" r:id="rId10"/>
  </p:sldIdLst>
  <p:sldSz cx="14630400" cy="8229600"/>
  <p:notesSz cx="8229600" cy="14630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57" d="100"/>
          <a:sy n="57" d="100"/>
        </p:scale>
        <p:origin x="804"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BFAE461-C08E-9557-DBBB-21A60B187CCD}"/>
              </a:ext>
            </a:extLst>
          </p:cNvPr>
          <p:cNvSpPr>
            <a:spLocks noGrp="1"/>
          </p:cNvSpPr>
          <p:nvPr>
            <p:ph type="hdr" sz="quarter"/>
          </p:nvPr>
        </p:nvSpPr>
        <p:spPr>
          <a:xfrm>
            <a:off x="0" y="0"/>
            <a:ext cx="3565525" cy="733425"/>
          </a:xfrm>
          <a:prstGeom prst="rect">
            <a:avLst/>
          </a:prstGeom>
        </p:spPr>
        <p:txBody>
          <a:bodyPr vert="horz" lIns="91440" tIns="45720" rIns="91440" bIns="45720" rtlCol="0"/>
          <a:lstStyle>
            <a:lvl1pPr algn="l">
              <a:defRPr sz="1200"/>
            </a:lvl1pPr>
          </a:lstStyle>
          <a:p>
            <a:r>
              <a:rPr lang="en-US"/>
              <a:t>shova</a:t>
            </a:r>
          </a:p>
        </p:txBody>
      </p:sp>
      <p:sp>
        <p:nvSpPr>
          <p:cNvPr id="3" name="Date Placeholder 2">
            <a:extLst>
              <a:ext uri="{FF2B5EF4-FFF2-40B4-BE49-F238E27FC236}">
                <a16:creationId xmlns:a16="http://schemas.microsoft.com/office/drawing/2014/main" id="{A86E6B3C-F9E0-0BAE-FC1C-F7BBF07A2D20}"/>
              </a:ext>
            </a:extLst>
          </p:cNvPr>
          <p:cNvSpPr>
            <a:spLocks noGrp="1"/>
          </p:cNvSpPr>
          <p:nvPr>
            <p:ph type="dt" sz="quarter" idx="1"/>
          </p:nvPr>
        </p:nvSpPr>
        <p:spPr>
          <a:xfrm>
            <a:off x="4660900" y="0"/>
            <a:ext cx="3567113" cy="733425"/>
          </a:xfrm>
          <a:prstGeom prst="rect">
            <a:avLst/>
          </a:prstGeom>
        </p:spPr>
        <p:txBody>
          <a:bodyPr vert="horz" lIns="91440" tIns="45720" rIns="91440" bIns="45720" rtlCol="0"/>
          <a:lstStyle>
            <a:lvl1pPr algn="r">
              <a:defRPr sz="1200"/>
            </a:lvl1pPr>
          </a:lstStyle>
          <a:p>
            <a:fld id="{33DDBAD8-9FD3-4D75-8D30-52533AAE92D5}" type="datetimeFigureOut">
              <a:rPr lang="en-US" smtClean="0"/>
              <a:t>12/6/2024</a:t>
            </a:fld>
            <a:endParaRPr lang="en-US"/>
          </a:p>
        </p:txBody>
      </p:sp>
      <p:sp>
        <p:nvSpPr>
          <p:cNvPr id="4" name="Footer Placeholder 3">
            <a:extLst>
              <a:ext uri="{FF2B5EF4-FFF2-40B4-BE49-F238E27FC236}">
                <a16:creationId xmlns:a16="http://schemas.microsoft.com/office/drawing/2014/main" id="{7DAAC1D3-E347-D2F8-42C8-A5EB8FA1107B}"/>
              </a:ext>
            </a:extLst>
          </p:cNvPr>
          <p:cNvSpPr>
            <a:spLocks noGrp="1"/>
          </p:cNvSpPr>
          <p:nvPr>
            <p:ph type="ftr" sz="quarter" idx="2"/>
          </p:nvPr>
        </p:nvSpPr>
        <p:spPr>
          <a:xfrm>
            <a:off x="0" y="13896975"/>
            <a:ext cx="3565525" cy="733425"/>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BBF9225A-8F35-EC61-D975-4320F03F938A}"/>
              </a:ext>
            </a:extLst>
          </p:cNvPr>
          <p:cNvSpPr>
            <a:spLocks noGrp="1"/>
          </p:cNvSpPr>
          <p:nvPr>
            <p:ph type="sldNum" sz="quarter" idx="3"/>
          </p:nvPr>
        </p:nvSpPr>
        <p:spPr>
          <a:xfrm>
            <a:off x="4660900" y="13896975"/>
            <a:ext cx="3567113" cy="733425"/>
          </a:xfrm>
          <a:prstGeom prst="rect">
            <a:avLst/>
          </a:prstGeom>
        </p:spPr>
        <p:txBody>
          <a:bodyPr vert="horz" lIns="91440" tIns="45720" rIns="91440" bIns="45720" rtlCol="0" anchor="b"/>
          <a:lstStyle>
            <a:lvl1pPr algn="r">
              <a:defRPr sz="1200"/>
            </a:lvl1pPr>
          </a:lstStyle>
          <a:p>
            <a:fld id="{CDCF6456-FAB4-41DC-BC4C-EB6BDAA8F6B3}" type="slidenum">
              <a:rPr lang="en-US" smtClean="0"/>
              <a:t>‹#›</a:t>
            </a:fld>
            <a:endParaRPr lang="en-US"/>
          </a:p>
        </p:txBody>
      </p:sp>
    </p:spTree>
    <p:extLst>
      <p:ext uri="{BB962C8B-B14F-4D97-AF65-F5344CB8AC3E}">
        <p14:creationId xmlns:p14="http://schemas.microsoft.com/office/powerpoint/2010/main" val="1999798586"/>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20763788"/>
      </p:ext>
    </p:extLst>
  </p:cSld>
  <p:clrMap bg1="lt1" tx1="dk1" bg2="lt2" tx2="dk2" accent1="accent1" accent2="accent2" accent3="accent3" accent4="accent4" accent5="accent5" accent6="accent6" hlink="hlink" folHlink="folHlink"/>
  <p:hf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hyperlink" Target="https://en.m.wikipedia.org/wiki/Polio_vaccine" TargetMode="External"/><Relationship Id="rId4" Type="http://schemas.openxmlformats.org/officeDocument/2006/relationships/image" Target="../media/image2.jp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slide" Target="slide5.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slide" Target="slide4.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3" name="Text 0"/>
          <p:cNvSpPr/>
          <p:nvPr/>
        </p:nvSpPr>
        <p:spPr>
          <a:xfrm>
            <a:off x="1543049" y="682906"/>
            <a:ext cx="10869084" cy="1417558"/>
          </a:xfrm>
          <a:prstGeom prst="rect">
            <a:avLst/>
          </a:prstGeom>
          <a:noFill/>
          <a:ln/>
        </p:spPr>
        <p:txBody>
          <a:bodyPr wrap="square" lIns="0" tIns="0" rIns="0" bIns="0" rtlCol="0" anchor="t"/>
          <a:lstStyle/>
          <a:p>
            <a:pPr marL="0" indent="0" algn="ctr">
              <a:lnSpc>
                <a:spcPts val="5550"/>
              </a:lnSpc>
              <a:buNone/>
            </a:pPr>
            <a:r>
              <a:rPr lang="en-US" sz="4450" b="1" kern="0" spc="-134" dirty="0">
                <a:solidFill>
                  <a:srgbClr val="000000"/>
                </a:solidFill>
                <a:latin typeface="Inter Bold" pitchFamily="34" charset="0"/>
                <a:ea typeface="Inter Bold" pitchFamily="34" charset="-122"/>
                <a:cs typeface="Inter Bold" pitchFamily="34" charset="-120"/>
              </a:rPr>
              <a:t>Polio Immunization: A Vital Defense</a:t>
            </a:r>
            <a:endParaRPr lang="en-US" sz="4450" dirty="0"/>
          </a:p>
        </p:txBody>
      </p:sp>
      <p:sp>
        <p:nvSpPr>
          <p:cNvPr id="4" name="Text 1"/>
          <p:cNvSpPr/>
          <p:nvPr/>
        </p:nvSpPr>
        <p:spPr>
          <a:xfrm>
            <a:off x="6398723" y="2415327"/>
            <a:ext cx="6385943" cy="5138477"/>
          </a:xfrm>
          <a:prstGeom prst="rect">
            <a:avLst/>
          </a:prstGeom>
          <a:noFill/>
          <a:ln/>
        </p:spPr>
        <p:txBody>
          <a:bodyPr wrap="square" lIns="0" tIns="0" rIns="0" bIns="0" rtlCol="0" anchor="t"/>
          <a:lstStyle/>
          <a:p>
            <a:pPr marL="0" indent="0" algn="just">
              <a:lnSpc>
                <a:spcPct val="150000"/>
              </a:lnSpc>
              <a:buNone/>
            </a:pPr>
            <a:r>
              <a:rPr lang="en-US" sz="2800" kern="0" spc="-36" dirty="0">
                <a:solidFill>
                  <a:srgbClr val="272525"/>
                </a:solidFill>
                <a:latin typeface="Times New Roman" panose="02020603050405020304" pitchFamily="18" charset="0"/>
                <a:ea typeface="Inter" pitchFamily="34" charset="-122"/>
                <a:cs typeface="Times New Roman" panose="02020603050405020304" pitchFamily="18" charset="0"/>
              </a:rPr>
              <a:t>This presentation explores the critical importance of polio immunization, a crucial public health measure that has saved millions of lives. We will delve into the nature of the polio virus, the effectiveness and safety of vaccines, and the ongoing efforts to eradicate this debilitating disease.</a:t>
            </a:r>
            <a:endParaRPr lang="en-US" sz="2800" dirty="0">
              <a:latin typeface="Times New Roman" panose="02020603050405020304" pitchFamily="18" charset="0"/>
              <a:cs typeface="Times New Roman" panose="02020603050405020304" pitchFamily="18" charset="0"/>
            </a:endParaRPr>
          </a:p>
        </p:txBody>
      </p:sp>
      <p:sp>
        <p:nvSpPr>
          <p:cNvPr id="5" name="Rectangle 4">
            <a:extLst>
              <a:ext uri="{FF2B5EF4-FFF2-40B4-BE49-F238E27FC236}">
                <a16:creationId xmlns:a16="http://schemas.microsoft.com/office/drawing/2014/main" id="{3DE8DC8C-71FE-4766-8B22-6117935814E7}"/>
              </a:ext>
            </a:extLst>
          </p:cNvPr>
          <p:cNvSpPr/>
          <p:nvPr/>
        </p:nvSpPr>
        <p:spPr>
          <a:xfrm>
            <a:off x="12546958" y="7639291"/>
            <a:ext cx="2002420" cy="48273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Action Button: Document 6">
            <a:hlinkClick r:id="rId3" action="ppaction://hlinksldjump" highlightClick="1"/>
            <a:extLst>
              <a:ext uri="{FF2B5EF4-FFF2-40B4-BE49-F238E27FC236}">
                <a16:creationId xmlns:a16="http://schemas.microsoft.com/office/drawing/2014/main" id="{09BC2590-064C-484F-A882-3AFA946E5CE9}"/>
              </a:ext>
            </a:extLst>
          </p:cNvPr>
          <p:cNvSpPr/>
          <p:nvPr/>
        </p:nvSpPr>
        <p:spPr>
          <a:xfrm>
            <a:off x="13501869" y="682906"/>
            <a:ext cx="45719" cy="45719"/>
          </a:xfrm>
          <a:prstGeom prst="actionButton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F5F9CE92-8BBA-6E2F-BA1F-4E32F6E1CCD2}"/>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rot="10800000" flipV="1">
            <a:off x="1051983" y="2083426"/>
            <a:ext cx="5007996" cy="5463268"/>
          </a:xfrm>
          <a:prstGeom prst="rect">
            <a:avLst/>
          </a:prstGeom>
        </p:spPr>
      </p:pic>
    </p:spTree>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2201108"/>
            <a:ext cx="7556421" cy="1417558"/>
          </a:xfrm>
          <a:prstGeom prst="rect">
            <a:avLst/>
          </a:prstGeom>
          <a:noFill/>
          <a:ln/>
        </p:spPr>
        <p:txBody>
          <a:bodyPr wrap="square" lIns="0" tIns="0" rIns="0" bIns="0" rtlCol="0" anchor="t"/>
          <a:lstStyle/>
          <a:p>
            <a:pPr marL="0" indent="0">
              <a:lnSpc>
                <a:spcPts val="5550"/>
              </a:lnSpc>
              <a:buNone/>
            </a:pPr>
            <a:r>
              <a:rPr lang="en-US" sz="4450" b="1" kern="0" spc="-134" dirty="0">
                <a:solidFill>
                  <a:srgbClr val="000000"/>
                </a:solidFill>
                <a:latin typeface="Inter Bold" pitchFamily="34" charset="0"/>
                <a:ea typeface="Inter Bold" pitchFamily="34" charset="-122"/>
                <a:cs typeface="Inter Bold" pitchFamily="34" charset="-120"/>
              </a:rPr>
              <a:t>Polio Immunization: A Vital Defense</a:t>
            </a:r>
            <a:endParaRPr lang="en-US" sz="4450" dirty="0"/>
          </a:p>
        </p:txBody>
      </p:sp>
      <p:sp>
        <p:nvSpPr>
          <p:cNvPr id="4" name="Text 1"/>
          <p:cNvSpPr/>
          <p:nvPr/>
        </p:nvSpPr>
        <p:spPr>
          <a:xfrm>
            <a:off x="6280190" y="3958828"/>
            <a:ext cx="7556421" cy="1451610"/>
          </a:xfrm>
          <a:prstGeom prst="rect">
            <a:avLst/>
          </a:prstGeom>
          <a:noFill/>
          <a:ln/>
        </p:spPr>
        <p:txBody>
          <a:bodyPr wrap="square" lIns="0" tIns="0" rIns="0" bIns="0" rtlCol="0" anchor="t"/>
          <a:lstStyle/>
          <a:p>
            <a:pPr marL="0" indent="0">
              <a:lnSpc>
                <a:spcPts val="2850"/>
              </a:lnSpc>
              <a:buNone/>
            </a:pPr>
            <a:r>
              <a:rPr lang="en-US" sz="1750" kern="0" spc="-36" dirty="0">
                <a:solidFill>
                  <a:srgbClr val="272525"/>
                </a:solidFill>
                <a:latin typeface="Inter" pitchFamily="34" charset="0"/>
                <a:ea typeface="Inter" pitchFamily="34" charset="-122"/>
                <a:cs typeface="Inter" pitchFamily="34" charset="-120"/>
              </a:rPr>
              <a:t>This presentation explores the critical importance of polio immunization, a crucial public health measure that has saved millions of lives. We will delve into the nature of the polio virus, the effectiveness and safety of vaccines, and the ongoing efforts to eradicate this debilitating disease.</a:t>
            </a:r>
            <a:endParaRPr lang="en-US" sz="1750" dirty="0"/>
          </a:p>
        </p:txBody>
      </p:sp>
      <p:pic>
        <p:nvPicPr>
          <p:cNvPr id="6" name="Picture 5">
            <a:extLst>
              <a:ext uri="{FF2B5EF4-FFF2-40B4-BE49-F238E27FC236}">
                <a16:creationId xmlns:a16="http://schemas.microsoft.com/office/drawing/2014/main" id="{F264B2F3-460B-4A0D-A85E-9BB2872CE6CD}"/>
              </a:ext>
            </a:extLst>
          </p:cNvPr>
          <p:cNvPicPr>
            <a:picLocks noChangeAspect="1"/>
          </p:cNvPicPr>
          <p:nvPr/>
        </p:nvPicPr>
        <p:blipFill>
          <a:blip r:embed="rId4"/>
          <a:stretch>
            <a:fillRect/>
          </a:stretch>
        </p:blipFill>
        <p:spPr>
          <a:xfrm>
            <a:off x="12874600" y="7784577"/>
            <a:ext cx="1755800" cy="341406"/>
          </a:xfrm>
          <a:prstGeom prst="rect">
            <a:avLst/>
          </a:prstGeom>
        </p:spPr>
      </p:pic>
      <p:sp>
        <p:nvSpPr>
          <p:cNvPr id="7" name="Action Button: Document 6">
            <a:hlinkClick r:id="rId5" action="ppaction://hlinksldjump" highlightClick="1"/>
            <a:extLst>
              <a:ext uri="{FF2B5EF4-FFF2-40B4-BE49-F238E27FC236}">
                <a16:creationId xmlns:a16="http://schemas.microsoft.com/office/drawing/2014/main" id="{16A731C6-2B5D-4F09-B6A8-91A66C93FA45}"/>
              </a:ext>
            </a:extLst>
          </p:cNvPr>
          <p:cNvSpPr/>
          <p:nvPr/>
        </p:nvSpPr>
        <p:spPr>
          <a:xfrm>
            <a:off x="13706781" y="945460"/>
            <a:ext cx="45719" cy="45719"/>
          </a:xfrm>
          <a:prstGeom prst="actionButton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1015881" y="884101"/>
            <a:ext cx="6078379" cy="708779"/>
          </a:xfrm>
          <a:prstGeom prst="rect">
            <a:avLst/>
          </a:prstGeom>
          <a:noFill/>
          <a:ln/>
        </p:spPr>
        <p:txBody>
          <a:bodyPr wrap="none" lIns="0" tIns="0" rIns="0" bIns="0" rtlCol="0" anchor="t"/>
          <a:lstStyle/>
          <a:p>
            <a:pPr marL="0" indent="0">
              <a:lnSpc>
                <a:spcPts val="5550"/>
              </a:lnSpc>
              <a:buNone/>
            </a:pPr>
            <a:r>
              <a:rPr lang="en-US" sz="4450" b="1" kern="0" spc="-134" dirty="0">
                <a:solidFill>
                  <a:srgbClr val="000000"/>
                </a:solidFill>
                <a:latin typeface="Inter Bold" pitchFamily="34" charset="0"/>
                <a:ea typeface="Inter Bold" pitchFamily="34" charset="-122"/>
                <a:cs typeface="Inter Bold" pitchFamily="34" charset="-120"/>
              </a:rPr>
              <a:t>Overview of Polio Virus</a:t>
            </a:r>
            <a:endParaRPr lang="en-US" sz="4450" dirty="0"/>
          </a:p>
        </p:txBody>
      </p:sp>
      <p:sp>
        <p:nvSpPr>
          <p:cNvPr id="3" name="Text 1"/>
          <p:cNvSpPr/>
          <p:nvPr/>
        </p:nvSpPr>
        <p:spPr>
          <a:xfrm>
            <a:off x="793790" y="3143726"/>
            <a:ext cx="3427571" cy="354330"/>
          </a:xfrm>
          <a:prstGeom prst="rect">
            <a:avLst/>
          </a:prstGeom>
          <a:noFill/>
          <a:ln/>
        </p:spPr>
        <p:txBody>
          <a:bodyPr wrap="none" lIns="0" tIns="0" rIns="0" bIns="0" rtlCol="0" anchor="t"/>
          <a:lstStyle/>
          <a:p>
            <a:pPr marL="342900" indent="-342900">
              <a:lnSpc>
                <a:spcPts val="2750"/>
              </a:lnSpc>
              <a:buFont typeface="Wingdings" panose="05000000000000000000" pitchFamily="2" charset="2"/>
              <a:buChar char="Ø"/>
            </a:pPr>
            <a:r>
              <a:rPr lang="en-US" sz="2200" b="1" kern="0" spc="-67" dirty="0">
                <a:solidFill>
                  <a:srgbClr val="000000"/>
                </a:solidFill>
                <a:latin typeface="Inter Bold" pitchFamily="34" charset="0"/>
                <a:ea typeface="Inter Bold" pitchFamily="34" charset="-122"/>
                <a:cs typeface="Inter Bold" pitchFamily="34" charset="-120"/>
              </a:rPr>
              <a:t>A Highly Contagious Virus</a:t>
            </a:r>
            <a:endParaRPr lang="en-US" sz="2200" dirty="0"/>
          </a:p>
        </p:txBody>
      </p:sp>
      <p:sp>
        <p:nvSpPr>
          <p:cNvPr id="4" name="Text 2"/>
          <p:cNvSpPr/>
          <p:nvPr/>
        </p:nvSpPr>
        <p:spPr>
          <a:xfrm>
            <a:off x="793790" y="3724870"/>
            <a:ext cx="6244709" cy="1814513"/>
          </a:xfrm>
          <a:prstGeom prst="rect">
            <a:avLst/>
          </a:prstGeom>
          <a:noFill/>
          <a:ln/>
        </p:spPr>
        <p:txBody>
          <a:bodyPr wrap="square" lIns="0" tIns="0" rIns="0" bIns="0" rtlCol="0" anchor="t"/>
          <a:lstStyle/>
          <a:p>
            <a:pPr>
              <a:lnSpc>
                <a:spcPts val="2850"/>
              </a:lnSpc>
            </a:pPr>
            <a:r>
              <a:rPr lang="en-US" sz="1750" kern="0" spc="-36" dirty="0">
                <a:solidFill>
                  <a:srgbClr val="272525"/>
                </a:solidFill>
                <a:latin typeface="Inter" pitchFamily="34" charset="0"/>
                <a:ea typeface="Inter" pitchFamily="34" charset="-122"/>
                <a:cs typeface="Inter" pitchFamily="34" charset="-120"/>
              </a:rPr>
              <a:t>Poliovirus is a highly contagious virus that primarily affects young children. It can cause paralysis, breathing difficulties, and even death. The virus spreads through the fecal-oral route, meaning it can be transmitted through contaminated water or food.</a:t>
            </a:r>
            <a:endParaRPr lang="en-US" sz="1750" dirty="0"/>
          </a:p>
        </p:txBody>
      </p:sp>
      <p:sp>
        <p:nvSpPr>
          <p:cNvPr id="5" name="Text 3"/>
          <p:cNvSpPr/>
          <p:nvPr/>
        </p:nvSpPr>
        <p:spPr>
          <a:xfrm>
            <a:off x="7599521" y="3143726"/>
            <a:ext cx="3414832" cy="354330"/>
          </a:xfrm>
          <a:prstGeom prst="rect">
            <a:avLst/>
          </a:prstGeom>
          <a:noFill/>
          <a:ln/>
        </p:spPr>
        <p:txBody>
          <a:bodyPr wrap="none" lIns="0" tIns="0" rIns="0" bIns="0" rtlCol="0" anchor="t"/>
          <a:lstStyle/>
          <a:p>
            <a:pPr marL="342900" indent="-342900">
              <a:lnSpc>
                <a:spcPts val="2750"/>
              </a:lnSpc>
              <a:buFont typeface="Wingdings" panose="05000000000000000000" pitchFamily="2" charset="2"/>
              <a:buChar char="Ø"/>
            </a:pPr>
            <a:r>
              <a:rPr lang="en-US" sz="2200" b="1" kern="0" spc="-67" dirty="0">
                <a:solidFill>
                  <a:srgbClr val="000000"/>
                </a:solidFill>
                <a:latin typeface="Inter Bold" pitchFamily="34" charset="0"/>
                <a:ea typeface="Inter Bold" pitchFamily="34" charset="-122"/>
                <a:cs typeface="Inter Bold" pitchFamily="34" charset="-120"/>
              </a:rPr>
              <a:t>Three Types of Polio Virus</a:t>
            </a:r>
            <a:endParaRPr lang="en-US" sz="2200" dirty="0"/>
          </a:p>
        </p:txBody>
      </p:sp>
      <p:sp>
        <p:nvSpPr>
          <p:cNvPr id="6" name="Text 4"/>
          <p:cNvSpPr/>
          <p:nvPr/>
        </p:nvSpPr>
        <p:spPr>
          <a:xfrm>
            <a:off x="7599521" y="3724870"/>
            <a:ext cx="6244709" cy="1451610"/>
          </a:xfrm>
          <a:prstGeom prst="rect">
            <a:avLst/>
          </a:prstGeom>
          <a:noFill/>
          <a:ln/>
        </p:spPr>
        <p:txBody>
          <a:bodyPr wrap="square" lIns="0" tIns="0" rIns="0" bIns="0" rtlCol="0" anchor="t"/>
          <a:lstStyle/>
          <a:p>
            <a:pPr marL="0" indent="0">
              <a:lnSpc>
                <a:spcPts val="2850"/>
              </a:lnSpc>
              <a:buNone/>
            </a:pPr>
            <a:r>
              <a:rPr lang="en-US" sz="1750" kern="0" spc="-36" dirty="0">
                <a:solidFill>
                  <a:srgbClr val="272525"/>
                </a:solidFill>
                <a:latin typeface="Inter" pitchFamily="34" charset="0"/>
                <a:ea typeface="Inter" pitchFamily="34" charset="-122"/>
                <a:cs typeface="Inter" pitchFamily="34" charset="-120"/>
              </a:rPr>
              <a:t>There are three types of poliovirus: poliovirus type 1, poliovirus type 2, and poliovirus type 3. Each type is distinct but can cause the same symptoms. While polio type 2 has been eradicated, type 1 and 3 are still a threat.</a:t>
            </a:r>
            <a:endParaRPr lang="en-US" sz="1750" dirty="0"/>
          </a:p>
        </p:txBody>
      </p:sp>
      <p:pic>
        <p:nvPicPr>
          <p:cNvPr id="8" name="Picture 7">
            <a:extLst>
              <a:ext uri="{FF2B5EF4-FFF2-40B4-BE49-F238E27FC236}">
                <a16:creationId xmlns:a16="http://schemas.microsoft.com/office/drawing/2014/main" id="{68C9F740-FD24-45D8-8C79-F90FFAD90875}"/>
              </a:ext>
            </a:extLst>
          </p:cNvPr>
          <p:cNvPicPr>
            <a:picLocks noChangeAspect="1"/>
          </p:cNvPicPr>
          <p:nvPr/>
        </p:nvPicPr>
        <p:blipFill>
          <a:blip r:embed="rId3"/>
          <a:stretch>
            <a:fillRect/>
          </a:stretch>
        </p:blipFill>
        <p:spPr>
          <a:xfrm>
            <a:off x="10412390" y="7430947"/>
            <a:ext cx="4218010" cy="820169"/>
          </a:xfrm>
          <a:prstGeom prst="rect">
            <a:avLst/>
          </a:prstGeom>
        </p:spPr>
      </p:pic>
      <p:sp>
        <p:nvSpPr>
          <p:cNvPr id="9" name="Action Button: Document 8">
            <a:hlinkClick r:id="rId4" action="ppaction://hlinksldjump" highlightClick="1"/>
            <a:extLst>
              <a:ext uri="{FF2B5EF4-FFF2-40B4-BE49-F238E27FC236}">
                <a16:creationId xmlns:a16="http://schemas.microsoft.com/office/drawing/2014/main" id="{988F1159-53F6-476A-961B-11EA6D8568A1}"/>
              </a:ext>
            </a:extLst>
          </p:cNvPr>
          <p:cNvSpPr/>
          <p:nvPr/>
        </p:nvSpPr>
        <p:spPr>
          <a:xfrm>
            <a:off x="13322460" y="1238491"/>
            <a:ext cx="45719" cy="45719"/>
          </a:xfrm>
          <a:prstGeom prst="actionButton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279684"/>
            <a:ext cx="6887885" cy="708779"/>
          </a:xfrm>
          <a:prstGeom prst="rect">
            <a:avLst/>
          </a:prstGeom>
          <a:noFill/>
          <a:ln/>
        </p:spPr>
        <p:txBody>
          <a:bodyPr wrap="none" lIns="0" tIns="0" rIns="0" bIns="0" rtlCol="0" anchor="t"/>
          <a:lstStyle/>
          <a:p>
            <a:pPr marL="0" indent="0">
              <a:lnSpc>
                <a:spcPts val="5550"/>
              </a:lnSpc>
              <a:buNone/>
            </a:pPr>
            <a:r>
              <a:rPr lang="en-US" sz="4450" b="1" kern="0" spc="-134" dirty="0">
                <a:solidFill>
                  <a:srgbClr val="000000"/>
                </a:solidFill>
                <a:latin typeface="Inter Bold" pitchFamily="34" charset="0"/>
                <a:ea typeface="Inter Bold" pitchFamily="34" charset="-122"/>
                <a:cs typeface="Inter Bold" pitchFamily="34" charset="-120"/>
              </a:rPr>
              <a:t>Importance of Vaccination</a:t>
            </a:r>
            <a:endParaRPr lang="en-US" sz="4450" dirty="0"/>
          </a:p>
        </p:txBody>
      </p:sp>
      <p:sp>
        <p:nvSpPr>
          <p:cNvPr id="4" name="Shape 1"/>
          <p:cNvSpPr/>
          <p:nvPr/>
        </p:nvSpPr>
        <p:spPr>
          <a:xfrm>
            <a:off x="6280190" y="2583775"/>
            <a:ext cx="510302" cy="510302"/>
          </a:xfrm>
          <a:prstGeom prst="roundRect">
            <a:avLst>
              <a:gd name="adj" fmla="val 18669"/>
            </a:avLst>
          </a:prstGeom>
          <a:solidFill>
            <a:srgbClr val="DADBF1"/>
          </a:solidFill>
          <a:ln w="7620">
            <a:solidFill>
              <a:srgbClr val="C0C1D7"/>
            </a:solidFill>
            <a:prstDash val="solid"/>
          </a:ln>
        </p:spPr>
      </p:sp>
      <p:sp>
        <p:nvSpPr>
          <p:cNvPr id="5" name="Text 2"/>
          <p:cNvSpPr/>
          <p:nvPr/>
        </p:nvSpPr>
        <p:spPr>
          <a:xfrm>
            <a:off x="6466999" y="2668786"/>
            <a:ext cx="136565" cy="340281"/>
          </a:xfrm>
          <a:prstGeom prst="rect">
            <a:avLst/>
          </a:prstGeom>
          <a:noFill/>
          <a:ln/>
        </p:spPr>
        <p:txBody>
          <a:bodyPr wrap="none" lIns="0" tIns="0" rIns="0" bIns="0" rtlCol="0" anchor="t"/>
          <a:lstStyle/>
          <a:p>
            <a:pPr marL="0" indent="0" algn="ctr">
              <a:lnSpc>
                <a:spcPts val="2650"/>
              </a:lnSpc>
              <a:buNone/>
            </a:pPr>
            <a:r>
              <a:rPr lang="en-US" sz="2650" b="1" kern="0" spc="-80" dirty="0">
                <a:solidFill>
                  <a:srgbClr val="272525"/>
                </a:solidFill>
                <a:latin typeface="Inter Bold" pitchFamily="34" charset="0"/>
                <a:ea typeface="Inter Bold" pitchFamily="34" charset="-122"/>
                <a:cs typeface="Inter Bold" pitchFamily="34" charset="-120"/>
              </a:rPr>
              <a:t>1</a:t>
            </a:r>
            <a:endParaRPr lang="en-US" sz="2650" dirty="0"/>
          </a:p>
        </p:txBody>
      </p:sp>
      <p:sp>
        <p:nvSpPr>
          <p:cNvPr id="6" name="Text 3"/>
          <p:cNvSpPr/>
          <p:nvPr/>
        </p:nvSpPr>
        <p:spPr>
          <a:xfrm>
            <a:off x="7017306" y="2583775"/>
            <a:ext cx="2927747" cy="708660"/>
          </a:xfrm>
          <a:prstGeom prst="rect">
            <a:avLst/>
          </a:prstGeom>
          <a:noFill/>
          <a:ln/>
        </p:spPr>
        <p:txBody>
          <a:bodyPr wrap="square" lIns="0" tIns="0" rIns="0" bIns="0" rtlCol="0" anchor="t"/>
          <a:lstStyle/>
          <a:p>
            <a:pPr marL="0" indent="0">
              <a:lnSpc>
                <a:spcPts val="2750"/>
              </a:lnSpc>
              <a:buNone/>
            </a:pPr>
            <a:r>
              <a:rPr lang="en-US" sz="2200" b="1" kern="0" spc="-67" dirty="0">
                <a:solidFill>
                  <a:srgbClr val="272525"/>
                </a:solidFill>
                <a:latin typeface="Inter Bold" pitchFamily="34" charset="0"/>
                <a:ea typeface="Inter Bold" pitchFamily="34" charset="-122"/>
                <a:cs typeface="Inter Bold" pitchFamily="34" charset="-120"/>
              </a:rPr>
              <a:t>Preventing Polio Paralysis</a:t>
            </a:r>
            <a:endParaRPr lang="en-US" sz="2200" dirty="0"/>
          </a:p>
        </p:txBody>
      </p:sp>
      <p:sp>
        <p:nvSpPr>
          <p:cNvPr id="7" name="Text 4"/>
          <p:cNvSpPr/>
          <p:nvPr/>
        </p:nvSpPr>
        <p:spPr>
          <a:xfrm>
            <a:off x="7017306" y="3428524"/>
            <a:ext cx="2927747" cy="2903220"/>
          </a:xfrm>
          <a:prstGeom prst="rect">
            <a:avLst/>
          </a:prstGeom>
          <a:noFill/>
          <a:ln/>
        </p:spPr>
        <p:txBody>
          <a:bodyPr wrap="square" lIns="0" tIns="0" rIns="0" bIns="0" rtlCol="0" anchor="t"/>
          <a:lstStyle/>
          <a:p>
            <a:pPr marL="0" indent="0">
              <a:lnSpc>
                <a:spcPts val="2850"/>
              </a:lnSpc>
              <a:buNone/>
            </a:pPr>
            <a:r>
              <a:rPr lang="en-US" sz="1750" kern="0" spc="-36" dirty="0">
                <a:solidFill>
                  <a:srgbClr val="272525"/>
                </a:solidFill>
                <a:latin typeface="Inter" pitchFamily="34" charset="0"/>
                <a:ea typeface="Inter" pitchFamily="34" charset="-122"/>
                <a:cs typeface="Inter" pitchFamily="34" charset="-120"/>
              </a:rPr>
              <a:t>Polio vaccination is the most effective way to prevent polio. It has dramatically reduced polio cases worldwide. It is crucial for protecting vulnerable populations, particularly children.</a:t>
            </a:r>
            <a:endParaRPr lang="en-US" sz="1750" dirty="0"/>
          </a:p>
        </p:txBody>
      </p:sp>
      <p:sp>
        <p:nvSpPr>
          <p:cNvPr id="8" name="Shape 5"/>
          <p:cNvSpPr/>
          <p:nvPr/>
        </p:nvSpPr>
        <p:spPr>
          <a:xfrm>
            <a:off x="10171867" y="2583775"/>
            <a:ext cx="510302" cy="510302"/>
          </a:xfrm>
          <a:prstGeom prst="roundRect">
            <a:avLst>
              <a:gd name="adj" fmla="val 18669"/>
            </a:avLst>
          </a:prstGeom>
          <a:solidFill>
            <a:srgbClr val="DADBF1"/>
          </a:solidFill>
          <a:ln w="7620">
            <a:solidFill>
              <a:srgbClr val="C0C1D7"/>
            </a:solidFill>
            <a:prstDash val="solid"/>
          </a:ln>
        </p:spPr>
      </p:sp>
      <p:sp>
        <p:nvSpPr>
          <p:cNvPr id="9" name="Text 6"/>
          <p:cNvSpPr/>
          <p:nvPr/>
        </p:nvSpPr>
        <p:spPr>
          <a:xfrm>
            <a:off x="10324981" y="2668786"/>
            <a:ext cx="204073" cy="340281"/>
          </a:xfrm>
          <a:prstGeom prst="rect">
            <a:avLst/>
          </a:prstGeom>
          <a:noFill/>
          <a:ln/>
        </p:spPr>
        <p:txBody>
          <a:bodyPr wrap="none" lIns="0" tIns="0" rIns="0" bIns="0" rtlCol="0" anchor="t"/>
          <a:lstStyle/>
          <a:p>
            <a:pPr marL="0" indent="0" algn="ctr">
              <a:lnSpc>
                <a:spcPts val="2650"/>
              </a:lnSpc>
              <a:buNone/>
            </a:pPr>
            <a:r>
              <a:rPr lang="en-US" sz="2650" b="1" kern="0" spc="-80" dirty="0">
                <a:solidFill>
                  <a:srgbClr val="272525"/>
                </a:solidFill>
                <a:latin typeface="Inter Bold" pitchFamily="34" charset="0"/>
                <a:ea typeface="Inter Bold" pitchFamily="34" charset="-122"/>
                <a:cs typeface="Inter Bold" pitchFamily="34" charset="-120"/>
              </a:rPr>
              <a:t>2</a:t>
            </a:r>
            <a:endParaRPr lang="en-US" sz="2650" dirty="0"/>
          </a:p>
        </p:txBody>
      </p:sp>
      <p:sp>
        <p:nvSpPr>
          <p:cNvPr id="10" name="Text 7"/>
          <p:cNvSpPr/>
          <p:nvPr/>
        </p:nvSpPr>
        <p:spPr>
          <a:xfrm>
            <a:off x="10908983" y="2583775"/>
            <a:ext cx="2927747" cy="708660"/>
          </a:xfrm>
          <a:prstGeom prst="rect">
            <a:avLst/>
          </a:prstGeom>
          <a:noFill/>
          <a:ln/>
        </p:spPr>
        <p:txBody>
          <a:bodyPr wrap="square" lIns="0" tIns="0" rIns="0" bIns="0" rtlCol="0" anchor="t"/>
          <a:lstStyle/>
          <a:p>
            <a:pPr marL="0" indent="0">
              <a:lnSpc>
                <a:spcPts val="2750"/>
              </a:lnSpc>
              <a:buNone/>
            </a:pPr>
            <a:r>
              <a:rPr lang="en-US" sz="2200" b="1" kern="0" spc="-67" dirty="0">
                <a:solidFill>
                  <a:srgbClr val="272525"/>
                </a:solidFill>
                <a:latin typeface="Inter Bold" pitchFamily="34" charset="0"/>
                <a:ea typeface="Inter Bold" pitchFamily="34" charset="-122"/>
                <a:cs typeface="Inter Bold" pitchFamily="34" charset="-120"/>
              </a:rPr>
              <a:t>Protecting Future Generations</a:t>
            </a:r>
            <a:endParaRPr lang="en-US" sz="2200" dirty="0"/>
          </a:p>
        </p:txBody>
      </p:sp>
      <p:sp>
        <p:nvSpPr>
          <p:cNvPr id="11" name="Text 8"/>
          <p:cNvSpPr/>
          <p:nvPr/>
        </p:nvSpPr>
        <p:spPr>
          <a:xfrm>
            <a:off x="10908983" y="3428524"/>
            <a:ext cx="2927747" cy="2903220"/>
          </a:xfrm>
          <a:prstGeom prst="rect">
            <a:avLst/>
          </a:prstGeom>
          <a:noFill/>
          <a:ln/>
        </p:spPr>
        <p:txBody>
          <a:bodyPr wrap="square" lIns="0" tIns="0" rIns="0" bIns="0" rtlCol="0" anchor="t"/>
          <a:lstStyle/>
          <a:p>
            <a:pPr marL="0" indent="0">
              <a:lnSpc>
                <a:spcPts val="2850"/>
              </a:lnSpc>
              <a:buNone/>
            </a:pPr>
            <a:r>
              <a:rPr lang="en-US" sz="1750" kern="0" spc="-36" dirty="0">
                <a:solidFill>
                  <a:srgbClr val="272525"/>
                </a:solidFill>
                <a:latin typeface="Inter" pitchFamily="34" charset="0"/>
                <a:ea typeface="Inter" pitchFamily="34" charset="-122"/>
                <a:cs typeface="Inter" pitchFamily="34" charset="-120"/>
              </a:rPr>
              <a:t>Vaccinations help establish herd immunity, which means a large proportion of the population is immune to the virus. This protects those who cannot be vaccinated due to medical reasons.</a:t>
            </a:r>
            <a:endParaRPr lang="en-US" sz="1750" dirty="0"/>
          </a:p>
        </p:txBody>
      </p:sp>
      <p:pic>
        <p:nvPicPr>
          <p:cNvPr id="13" name="Picture 12">
            <a:extLst>
              <a:ext uri="{FF2B5EF4-FFF2-40B4-BE49-F238E27FC236}">
                <a16:creationId xmlns:a16="http://schemas.microsoft.com/office/drawing/2014/main" id="{6913EEB5-7F1B-4484-B3EC-1FA3FD4C62D2}"/>
              </a:ext>
            </a:extLst>
          </p:cNvPr>
          <p:cNvPicPr>
            <a:picLocks noChangeAspect="1"/>
          </p:cNvPicPr>
          <p:nvPr/>
        </p:nvPicPr>
        <p:blipFill>
          <a:blip r:embed="rId4"/>
          <a:stretch>
            <a:fillRect/>
          </a:stretch>
        </p:blipFill>
        <p:spPr>
          <a:xfrm>
            <a:off x="9256723" y="7236606"/>
            <a:ext cx="5373677" cy="1044883"/>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844754"/>
            <a:ext cx="5670590" cy="708779"/>
          </a:xfrm>
          <a:prstGeom prst="rect">
            <a:avLst/>
          </a:prstGeom>
          <a:noFill/>
          <a:ln/>
        </p:spPr>
        <p:txBody>
          <a:bodyPr wrap="none" lIns="0" tIns="0" rIns="0" bIns="0" rtlCol="0" anchor="t"/>
          <a:lstStyle/>
          <a:p>
            <a:pPr marL="0" indent="0">
              <a:lnSpc>
                <a:spcPts val="5550"/>
              </a:lnSpc>
              <a:buNone/>
            </a:pPr>
            <a:r>
              <a:rPr lang="en-US" sz="4450" b="1" kern="0" spc="-134" dirty="0">
                <a:solidFill>
                  <a:srgbClr val="000000"/>
                </a:solidFill>
                <a:latin typeface="Inter Bold" pitchFamily="34" charset="0"/>
                <a:ea typeface="Inter Bold" pitchFamily="34" charset="-122"/>
                <a:cs typeface="Inter Bold" pitchFamily="34" charset="-120"/>
              </a:rPr>
              <a:t>Polio Vaccine Types</a:t>
            </a:r>
            <a:endParaRPr lang="en-US" sz="4450" dirty="0"/>
          </a:p>
        </p:txBody>
      </p:sp>
      <p:sp>
        <p:nvSpPr>
          <p:cNvPr id="4" name="Shape 1"/>
          <p:cNvSpPr/>
          <p:nvPr/>
        </p:nvSpPr>
        <p:spPr>
          <a:xfrm>
            <a:off x="6280190" y="2893695"/>
            <a:ext cx="3664863" cy="3491032"/>
          </a:xfrm>
          <a:prstGeom prst="roundRect">
            <a:avLst>
              <a:gd name="adj" fmla="val 2729"/>
            </a:avLst>
          </a:prstGeom>
          <a:solidFill>
            <a:srgbClr val="DADBF1"/>
          </a:solidFill>
          <a:ln w="7620">
            <a:solidFill>
              <a:srgbClr val="C0C1D7"/>
            </a:solidFill>
            <a:prstDash val="solid"/>
          </a:ln>
        </p:spPr>
      </p:sp>
      <p:sp>
        <p:nvSpPr>
          <p:cNvPr id="5" name="Text 2"/>
          <p:cNvSpPr/>
          <p:nvPr/>
        </p:nvSpPr>
        <p:spPr>
          <a:xfrm>
            <a:off x="6514624" y="3128129"/>
            <a:ext cx="3195995" cy="708660"/>
          </a:xfrm>
          <a:prstGeom prst="rect">
            <a:avLst/>
          </a:prstGeom>
          <a:noFill/>
          <a:ln/>
        </p:spPr>
        <p:txBody>
          <a:bodyPr wrap="square" lIns="0" tIns="0" rIns="0" bIns="0" rtlCol="0" anchor="t"/>
          <a:lstStyle/>
          <a:p>
            <a:pPr marL="0" indent="0">
              <a:lnSpc>
                <a:spcPts val="2750"/>
              </a:lnSpc>
              <a:buNone/>
            </a:pPr>
            <a:r>
              <a:rPr lang="en-US" sz="2200" b="1" kern="0" spc="-67" dirty="0">
                <a:solidFill>
                  <a:srgbClr val="272525"/>
                </a:solidFill>
                <a:latin typeface="Inter Bold" pitchFamily="34" charset="0"/>
                <a:ea typeface="Inter Bold" pitchFamily="34" charset="-122"/>
                <a:cs typeface="Inter Bold" pitchFamily="34" charset="-120"/>
              </a:rPr>
              <a:t>Inactivated Poliovirus Vaccine (IPV)</a:t>
            </a:r>
            <a:endParaRPr lang="en-US" sz="2200" dirty="0"/>
          </a:p>
        </p:txBody>
      </p:sp>
      <p:sp>
        <p:nvSpPr>
          <p:cNvPr id="6" name="Text 3"/>
          <p:cNvSpPr/>
          <p:nvPr/>
        </p:nvSpPr>
        <p:spPr>
          <a:xfrm>
            <a:off x="6514624" y="3972878"/>
            <a:ext cx="3195995" cy="2177415"/>
          </a:xfrm>
          <a:prstGeom prst="rect">
            <a:avLst/>
          </a:prstGeom>
          <a:noFill/>
          <a:ln/>
        </p:spPr>
        <p:txBody>
          <a:bodyPr wrap="square" lIns="0" tIns="0" rIns="0" bIns="0" rtlCol="0" anchor="t"/>
          <a:lstStyle/>
          <a:p>
            <a:pPr marL="0" indent="0">
              <a:lnSpc>
                <a:spcPts val="2850"/>
              </a:lnSpc>
              <a:buNone/>
            </a:pPr>
            <a:r>
              <a:rPr lang="en-US" sz="1750" kern="0" spc="-36" dirty="0">
                <a:solidFill>
                  <a:srgbClr val="272525"/>
                </a:solidFill>
                <a:latin typeface="Inter" pitchFamily="34" charset="0"/>
                <a:ea typeface="Inter" pitchFamily="34" charset="-122"/>
                <a:cs typeface="Inter" pitchFamily="34" charset="-120"/>
              </a:rPr>
              <a:t>IPV is an injection that contains inactivated poliovirus. It is considered very safe and effective. It is administered in a series of shots throughout childhood.</a:t>
            </a:r>
            <a:endParaRPr lang="en-US" sz="1750" dirty="0"/>
          </a:p>
        </p:txBody>
      </p:sp>
      <p:sp>
        <p:nvSpPr>
          <p:cNvPr id="7" name="Shape 4"/>
          <p:cNvSpPr/>
          <p:nvPr/>
        </p:nvSpPr>
        <p:spPr>
          <a:xfrm>
            <a:off x="10171867" y="2893695"/>
            <a:ext cx="3664863" cy="3491032"/>
          </a:xfrm>
          <a:prstGeom prst="roundRect">
            <a:avLst>
              <a:gd name="adj" fmla="val 2729"/>
            </a:avLst>
          </a:prstGeom>
          <a:solidFill>
            <a:srgbClr val="DADBF1"/>
          </a:solidFill>
          <a:ln w="7620">
            <a:solidFill>
              <a:srgbClr val="C0C1D7"/>
            </a:solidFill>
            <a:prstDash val="solid"/>
          </a:ln>
        </p:spPr>
      </p:sp>
      <p:sp>
        <p:nvSpPr>
          <p:cNvPr id="8" name="Text 5"/>
          <p:cNvSpPr/>
          <p:nvPr/>
        </p:nvSpPr>
        <p:spPr>
          <a:xfrm>
            <a:off x="10406301" y="3128129"/>
            <a:ext cx="3195995" cy="708660"/>
          </a:xfrm>
          <a:prstGeom prst="rect">
            <a:avLst/>
          </a:prstGeom>
          <a:noFill/>
          <a:ln/>
        </p:spPr>
        <p:txBody>
          <a:bodyPr wrap="square" lIns="0" tIns="0" rIns="0" bIns="0" rtlCol="0" anchor="t"/>
          <a:lstStyle/>
          <a:p>
            <a:pPr marL="0" indent="0">
              <a:lnSpc>
                <a:spcPts val="2750"/>
              </a:lnSpc>
              <a:buNone/>
            </a:pPr>
            <a:r>
              <a:rPr lang="en-US" sz="2200" b="1" kern="0" spc="-67" dirty="0">
                <a:solidFill>
                  <a:srgbClr val="272525"/>
                </a:solidFill>
                <a:latin typeface="Inter Bold" pitchFamily="34" charset="0"/>
                <a:ea typeface="Inter Bold" pitchFamily="34" charset="-122"/>
                <a:cs typeface="Inter Bold" pitchFamily="34" charset="-120"/>
              </a:rPr>
              <a:t>Oral Poliovirus Vaccine (OPV)</a:t>
            </a:r>
            <a:endParaRPr lang="en-US" sz="2200" dirty="0"/>
          </a:p>
        </p:txBody>
      </p:sp>
      <p:sp>
        <p:nvSpPr>
          <p:cNvPr id="9" name="Text 6"/>
          <p:cNvSpPr/>
          <p:nvPr/>
        </p:nvSpPr>
        <p:spPr>
          <a:xfrm>
            <a:off x="10406301" y="3972878"/>
            <a:ext cx="3195995" cy="1814513"/>
          </a:xfrm>
          <a:prstGeom prst="rect">
            <a:avLst/>
          </a:prstGeom>
          <a:noFill/>
          <a:ln/>
        </p:spPr>
        <p:txBody>
          <a:bodyPr wrap="square" lIns="0" tIns="0" rIns="0" bIns="0" rtlCol="0" anchor="t"/>
          <a:lstStyle/>
          <a:p>
            <a:pPr marL="0" indent="0">
              <a:lnSpc>
                <a:spcPts val="2850"/>
              </a:lnSpc>
              <a:buNone/>
            </a:pPr>
            <a:r>
              <a:rPr lang="en-US" sz="1750" kern="0" spc="-36" dirty="0">
                <a:solidFill>
                  <a:srgbClr val="272525"/>
                </a:solidFill>
                <a:latin typeface="Inter" pitchFamily="34" charset="0"/>
                <a:ea typeface="Inter" pitchFamily="34" charset="-122"/>
                <a:cs typeface="Inter" pitchFamily="34" charset="-120"/>
              </a:rPr>
              <a:t>OPV is a liquid vaccine that is given by mouth. It contains live, weakened poliovirus. OPV is highly effective and is used in many countries worldwide.</a:t>
            </a:r>
            <a:endParaRPr lang="en-US" sz="1750" dirty="0"/>
          </a:p>
        </p:txBody>
      </p:sp>
      <p:pic>
        <p:nvPicPr>
          <p:cNvPr id="10" name="Picture 9">
            <a:extLst>
              <a:ext uri="{FF2B5EF4-FFF2-40B4-BE49-F238E27FC236}">
                <a16:creationId xmlns:a16="http://schemas.microsoft.com/office/drawing/2014/main" id="{F8BD14B6-AE0B-4BF0-BE5D-58460DCDB68F}"/>
              </a:ext>
            </a:extLst>
          </p:cNvPr>
          <p:cNvPicPr>
            <a:picLocks noChangeAspect="1"/>
          </p:cNvPicPr>
          <p:nvPr/>
        </p:nvPicPr>
        <p:blipFill>
          <a:blip r:embed="rId4"/>
          <a:stretch>
            <a:fillRect/>
          </a:stretch>
        </p:blipFill>
        <p:spPr>
          <a:xfrm>
            <a:off x="9353982" y="7219733"/>
            <a:ext cx="5193595" cy="1009867"/>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867972"/>
            <a:ext cx="7556421" cy="1417558"/>
          </a:xfrm>
          <a:prstGeom prst="rect">
            <a:avLst/>
          </a:prstGeom>
          <a:noFill/>
          <a:ln/>
        </p:spPr>
        <p:txBody>
          <a:bodyPr wrap="square" lIns="0" tIns="0" rIns="0" bIns="0" rtlCol="0" anchor="t"/>
          <a:lstStyle/>
          <a:p>
            <a:pPr marL="0" indent="0">
              <a:lnSpc>
                <a:spcPts val="5550"/>
              </a:lnSpc>
              <a:buNone/>
            </a:pPr>
            <a:r>
              <a:rPr lang="en-US" sz="4450" b="1" kern="0" spc="-134" dirty="0">
                <a:solidFill>
                  <a:srgbClr val="000000"/>
                </a:solidFill>
                <a:latin typeface="Inter Bold" pitchFamily="34" charset="0"/>
                <a:ea typeface="Inter Bold" pitchFamily="34" charset="-122"/>
                <a:cs typeface="Inter Bold" pitchFamily="34" charset="-120"/>
              </a:rPr>
              <a:t>Vaccine Effectiveness and Safety</a:t>
            </a:r>
            <a:endParaRPr lang="en-US" sz="4450" dirty="0"/>
          </a:p>
        </p:txBody>
      </p:sp>
      <p:pic>
        <p:nvPicPr>
          <p:cNvPr id="4" name="Image 1" descr="preencoded.png"/>
          <p:cNvPicPr>
            <a:picLocks noChangeAspect="1"/>
          </p:cNvPicPr>
          <p:nvPr/>
        </p:nvPicPr>
        <p:blipFill>
          <a:blip r:embed="rId4"/>
          <a:stretch>
            <a:fillRect/>
          </a:stretch>
        </p:blipFill>
        <p:spPr>
          <a:xfrm>
            <a:off x="6280190" y="3625691"/>
            <a:ext cx="566976" cy="566976"/>
          </a:xfrm>
          <a:prstGeom prst="rect">
            <a:avLst/>
          </a:prstGeom>
        </p:spPr>
      </p:pic>
      <p:sp>
        <p:nvSpPr>
          <p:cNvPr id="5" name="Text 1"/>
          <p:cNvSpPr/>
          <p:nvPr/>
        </p:nvSpPr>
        <p:spPr>
          <a:xfrm>
            <a:off x="6280190" y="4419481"/>
            <a:ext cx="2835235" cy="354330"/>
          </a:xfrm>
          <a:prstGeom prst="rect">
            <a:avLst/>
          </a:prstGeom>
          <a:noFill/>
          <a:ln/>
        </p:spPr>
        <p:txBody>
          <a:bodyPr wrap="none" lIns="0" tIns="0" rIns="0" bIns="0" rtlCol="0" anchor="t"/>
          <a:lstStyle/>
          <a:p>
            <a:pPr marL="0" indent="0" algn="l">
              <a:lnSpc>
                <a:spcPts val="2750"/>
              </a:lnSpc>
              <a:buNone/>
            </a:pPr>
            <a:r>
              <a:rPr lang="en-US" sz="2200" b="1" kern="0" spc="-67" dirty="0">
                <a:solidFill>
                  <a:srgbClr val="272525"/>
                </a:solidFill>
                <a:latin typeface="Inter Bold" pitchFamily="34" charset="0"/>
                <a:ea typeface="Inter Bold" pitchFamily="34" charset="-122"/>
                <a:cs typeface="Inter Bold" pitchFamily="34" charset="-120"/>
              </a:rPr>
              <a:t>High Effectiveness</a:t>
            </a:r>
            <a:endParaRPr lang="en-US" sz="2200" dirty="0"/>
          </a:p>
        </p:txBody>
      </p:sp>
      <p:sp>
        <p:nvSpPr>
          <p:cNvPr id="6" name="Text 2"/>
          <p:cNvSpPr/>
          <p:nvPr/>
        </p:nvSpPr>
        <p:spPr>
          <a:xfrm>
            <a:off x="6280190" y="4909899"/>
            <a:ext cx="3608070" cy="1451610"/>
          </a:xfrm>
          <a:prstGeom prst="rect">
            <a:avLst/>
          </a:prstGeom>
          <a:noFill/>
          <a:ln/>
        </p:spPr>
        <p:txBody>
          <a:bodyPr wrap="square" lIns="0" tIns="0" rIns="0" bIns="0" rtlCol="0" anchor="t"/>
          <a:lstStyle/>
          <a:p>
            <a:pPr marL="0" indent="0" algn="l">
              <a:lnSpc>
                <a:spcPts val="2850"/>
              </a:lnSpc>
              <a:buNone/>
            </a:pPr>
            <a:r>
              <a:rPr lang="en-US" sz="1750" kern="0" spc="-36" dirty="0">
                <a:solidFill>
                  <a:srgbClr val="272525"/>
                </a:solidFill>
                <a:latin typeface="Inter" pitchFamily="34" charset="0"/>
                <a:ea typeface="Inter" pitchFamily="34" charset="-122"/>
                <a:cs typeface="Inter" pitchFamily="34" charset="-120"/>
              </a:rPr>
              <a:t>Polio vaccines are highly effective at preventing polio. They are safe and have been rigorously tested to ensure their efficacy.</a:t>
            </a:r>
            <a:endParaRPr lang="en-US" sz="1750" dirty="0"/>
          </a:p>
        </p:txBody>
      </p:sp>
      <p:pic>
        <p:nvPicPr>
          <p:cNvPr id="7" name="Image 2" descr="preencoded.png"/>
          <p:cNvPicPr>
            <a:picLocks noChangeAspect="1"/>
          </p:cNvPicPr>
          <p:nvPr/>
        </p:nvPicPr>
        <p:blipFill>
          <a:blip r:embed="rId5"/>
          <a:stretch>
            <a:fillRect/>
          </a:stretch>
        </p:blipFill>
        <p:spPr>
          <a:xfrm>
            <a:off x="10228421" y="3625691"/>
            <a:ext cx="566976" cy="566976"/>
          </a:xfrm>
          <a:prstGeom prst="rect">
            <a:avLst/>
          </a:prstGeom>
        </p:spPr>
      </p:pic>
      <p:sp>
        <p:nvSpPr>
          <p:cNvPr id="8" name="Text 3"/>
          <p:cNvSpPr/>
          <p:nvPr/>
        </p:nvSpPr>
        <p:spPr>
          <a:xfrm>
            <a:off x="10228421" y="4419481"/>
            <a:ext cx="2835235" cy="354330"/>
          </a:xfrm>
          <a:prstGeom prst="rect">
            <a:avLst/>
          </a:prstGeom>
          <a:noFill/>
          <a:ln/>
        </p:spPr>
        <p:txBody>
          <a:bodyPr wrap="none" lIns="0" tIns="0" rIns="0" bIns="0" rtlCol="0" anchor="t"/>
          <a:lstStyle/>
          <a:p>
            <a:pPr marL="0" indent="0" algn="l">
              <a:lnSpc>
                <a:spcPts val="2750"/>
              </a:lnSpc>
              <a:buNone/>
            </a:pPr>
            <a:r>
              <a:rPr lang="en-US" sz="2200" b="1" kern="0" spc="-67" dirty="0">
                <a:solidFill>
                  <a:srgbClr val="272525"/>
                </a:solidFill>
                <a:latin typeface="Inter Bold" pitchFamily="34" charset="0"/>
                <a:ea typeface="Inter Bold" pitchFamily="34" charset="-122"/>
                <a:cs typeface="Inter Bold" pitchFamily="34" charset="-120"/>
              </a:rPr>
              <a:t>Safe for Children</a:t>
            </a:r>
            <a:endParaRPr lang="en-US" sz="2200" dirty="0"/>
          </a:p>
        </p:txBody>
      </p:sp>
      <p:sp>
        <p:nvSpPr>
          <p:cNvPr id="9" name="Text 4"/>
          <p:cNvSpPr/>
          <p:nvPr/>
        </p:nvSpPr>
        <p:spPr>
          <a:xfrm>
            <a:off x="10228421" y="4909899"/>
            <a:ext cx="3608189" cy="1451610"/>
          </a:xfrm>
          <a:prstGeom prst="rect">
            <a:avLst/>
          </a:prstGeom>
          <a:noFill/>
          <a:ln/>
        </p:spPr>
        <p:txBody>
          <a:bodyPr wrap="square" lIns="0" tIns="0" rIns="0" bIns="0" rtlCol="0" anchor="t"/>
          <a:lstStyle/>
          <a:p>
            <a:pPr marL="0" indent="0" algn="l">
              <a:lnSpc>
                <a:spcPts val="2850"/>
              </a:lnSpc>
              <a:buNone/>
            </a:pPr>
            <a:r>
              <a:rPr lang="en-US" sz="1750" kern="0" spc="-36" dirty="0">
                <a:solidFill>
                  <a:srgbClr val="272525"/>
                </a:solidFill>
                <a:latin typeface="Inter" pitchFamily="34" charset="0"/>
                <a:ea typeface="Inter" pitchFamily="34" charset="-122"/>
                <a:cs typeface="Inter" pitchFamily="34" charset="-120"/>
              </a:rPr>
              <a:t>Polio vaccines are safe for children and have been administered to millions of people worldwide. Side effects are generally mild and rare.</a:t>
            </a:r>
            <a:endParaRPr lang="en-US" sz="1750" dirty="0"/>
          </a:p>
        </p:txBody>
      </p:sp>
      <p:pic>
        <p:nvPicPr>
          <p:cNvPr id="10" name="Picture 9">
            <a:extLst>
              <a:ext uri="{FF2B5EF4-FFF2-40B4-BE49-F238E27FC236}">
                <a16:creationId xmlns:a16="http://schemas.microsoft.com/office/drawing/2014/main" id="{E5BE80B6-A5FF-40E3-82B2-DF02EC3C98F5}"/>
              </a:ext>
            </a:extLst>
          </p:cNvPr>
          <p:cNvPicPr>
            <a:picLocks noChangeAspect="1"/>
          </p:cNvPicPr>
          <p:nvPr/>
        </p:nvPicPr>
        <p:blipFill>
          <a:blip r:embed="rId6"/>
          <a:stretch>
            <a:fillRect/>
          </a:stretch>
        </p:blipFill>
        <p:spPr>
          <a:xfrm>
            <a:off x="9734437" y="7195929"/>
            <a:ext cx="4895963" cy="951994"/>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2170033"/>
            <a:ext cx="6149697" cy="708779"/>
          </a:xfrm>
          <a:prstGeom prst="rect">
            <a:avLst/>
          </a:prstGeom>
          <a:noFill/>
          <a:ln/>
        </p:spPr>
        <p:txBody>
          <a:bodyPr wrap="none" lIns="0" tIns="0" rIns="0" bIns="0" rtlCol="0" anchor="t"/>
          <a:lstStyle/>
          <a:p>
            <a:pPr marL="0" indent="0">
              <a:lnSpc>
                <a:spcPts val="5550"/>
              </a:lnSpc>
              <a:buNone/>
            </a:pPr>
            <a:r>
              <a:rPr lang="en-US" sz="4450" b="1" kern="0" spc="-134" dirty="0">
                <a:solidFill>
                  <a:srgbClr val="000000"/>
                </a:solidFill>
                <a:latin typeface="Inter Bold" pitchFamily="34" charset="0"/>
                <a:ea typeface="Inter Bold" pitchFamily="34" charset="-122"/>
                <a:cs typeface="Inter Bold" pitchFamily="34" charset="-120"/>
              </a:rPr>
              <a:t>Annual Day Celebration</a:t>
            </a:r>
            <a:endParaRPr lang="en-US" sz="4450" dirty="0"/>
          </a:p>
        </p:txBody>
      </p:sp>
      <p:sp>
        <p:nvSpPr>
          <p:cNvPr id="4" name="Text 1"/>
          <p:cNvSpPr/>
          <p:nvPr/>
        </p:nvSpPr>
        <p:spPr>
          <a:xfrm>
            <a:off x="793790" y="3218974"/>
            <a:ext cx="7556421" cy="362903"/>
          </a:xfrm>
          <a:prstGeom prst="rect">
            <a:avLst/>
          </a:prstGeom>
          <a:noFill/>
          <a:ln/>
        </p:spPr>
        <p:txBody>
          <a:bodyPr wrap="none" lIns="0" tIns="0" rIns="0" bIns="0" rtlCol="0" anchor="t"/>
          <a:lstStyle/>
          <a:p>
            <a:pPr marL="0" indent="0" algn="ctr">
              <a:lnSpc>
                <a:spcPts val="2850"/>
              </a:lnSpc>
              <a:buNone/>
            </a:pPr>
            <a:r>
              <a:rPr lang="en-US" sz="1750" kern="0" spc="-36" dirty="0">
                <a:solidFill>
                  <a:srgbClr val="272525"/>
                </a:solidFill>
                <a:latin typeface="Inter" pitchFamily="34" charset="0"/>
                <a:ea typeface="Inter" pitchFamily="34" charset="-122"/>
                <a:cs typeface="Inter" pitchFamily="34" charset="-120"/>
              </a:rPr>
              <a:t>A vibrant celebration filled with joy, music, and camaraderie!</a:t>
            </a:r>
            <a:endParaRPr lang="en-US" sz="1750" dirty="0"/>
          </a:p>
        </p:txBody>
      </p:sp>
      <p:sp>
        <p:nvSpPr>
          <p:cNvPr id="5" name="Text 2"/>
          <p:cNvSpPr/>
          <p:nvPr/>
        </p:nvSpPr>
        <p:spPr>
          <a:xfrm>
            <a:off x="793790" y="3922038"/>
            <a:ext cx="7556421" cy="708660"/>
          </a:xfrm>
          <a:prstGeom prst="rect">
            <a:avLst/>
          </a:prstGeom>
          <a:noFill/>
          <a:ln/>
        </p:spPr>
        <p:txBody>
          <a:bodyPr wrap="square" lIns="0" tIns="0" rIns="0" bIns="0" rtlCol="0" anchor="t"/>
          <a:lstStyle/>
          <a:p>
            <a:pPr marL="0" indent="0" algn="ctr">
              <a:lnSpc>
                <a:spcPts val="2750"/>
              </a:lnSpc>
              <a:buNone/>
            </a:pPr>
            <a:r>
              <a:rPr lang="en-US" sz="2200" b="1" kern="0" spc="-67" dirty="0">
                <a:solidFill>
                  <a:srgbClr val="000000"/>
                </a:solidFill>
                <a:latin typeface="Inter Bold" pitchFamily="34" charset="0"/>
                <a:ea typeface="Inter Bold" pitchFamily="34" charset="-122"/>
                <a:cs typeface="Inter Bold" pitchFamily="34" charset="-120"/>
              </a:rPr>
              <a:t>Our Annual Day Celebration is a joyous occasion, a testament to the spirit of our vibrant college community.</a:t>
            </a:r>
            <a:endParaRPr lang="en-US" sz="2200" dirty="0"/>
          </a:p>
        </p:txBody>
      </p:sp>
      <p:sp>
        <p:nvSpPr>
          <p:cNvPr id="6" name="Text 3"/>
          <p:cNvSpPr/>
          <p:nvPr/>
        </p:nvSpPr>
        <p:spPr>
          <a:xfrm>
            <a:off x="793790" y="4970859"/>
            <a:ext cx="7556421" cy="1088708"/>
          </a:xfrm>
          <a:prstGeom prst="rect">
            <a:avLst/>
          </a:prstGeom>
          <a:noFill/>
          <a:ln/>
        </p:spPr>
        <p:txBody>
          <a:bodyPr wrap="square" lIns="0" tIns="0" rIns="0" bIns="0" rtlCol="0" anchor="t"/>
          <a:lstStyle/>
          <a:p>
            <a:pPr marL="0" indent="0" algn="ctr">
              <a:lnSpc>
                <a:spcPts val="2850"/>
              </a:lnSpc>
              <a:buNone/>
            </a:pPr>
            <a:r>
              <a:rPr lang="en-US" sz="1750" kern="0" spc="-36" dirty="0">
                <a:solidFill>
                  <a:srgbClr val="272525"/>
                </a:solidFill>
                <a:latin typeface="Inter" pitchFamily="34" charset="0"/>
                <a:ea typeface="Inter" pitchFamily="34" charset="-122"/>
                <a:cs typeface="Inter" pitchFamily="34" charset="-120"/>
              </a:rPr>
              <a:t>This year, we are commemorating the spirit of our esteemed institution, showcasing the talents of our students, and celebrating the achievements of our faculty and staff.</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75930" y="609600"/>
            <a:ext cx="5542359" cy="692706"/>
          </a:xfrm>
          <a:prstGeom prst="rect">
            <a:avLst/>
          </a:prstGeom>
          <a:noFill/>
          <a:ln/>
        </p:spPr>
        <p:txBody>
          <a:bodyPr wrap="none" lIns="0" tIns="0" rIns="0" bIns="0" rtlCol="0" anchor="t"/>
          <a:lstStyle/>
          <a:p>
            <a:pPr marL="0" indent="0">
              <a:lnSpc>
                <a:spcPts val="5450"/>
              </a:lnSpc>
              <a:buNone/>
            </a:pPr>
            <a:r>
              <a:rPr lang="en-US" sz="4350" b="1" kern="0" spc="-131" dirty="0">
                <a:solidFill>
                  <a:srgbClr val="000000"/>
                </a:solidFill>
                <a:latin typeface="Inter Bold" pitchFamily="34" charset="0"/>
                <a:ea typeface="Inter Bold" pitchFamily="34" charset="-122"/>
                <a:cs typeface="Inter Bold" pitchFamily="34" charset="-120"/>
              </a:rPr>
              <a:t>Program Agenda</a:t>
            </a:r>
            <a:endParaRPr lang="en-US" sz="4350" dirty="0"/>
          </a:p>
        </p:txBody>
      </p:sp>
      <p:sp>
        <p:nvSpPr>
          <p:cNvPr id="3" name="Shape 1"/>
          <p:cNvSpPr/>
          <p:nvPr/>
        </p:nvSpPr>
        <p:spPr>
          <a:xfrm>
            <a:off x="7299960" y="1745694"/>
            <a:ext cx="30480" cy="5874901"/>
          </a:xfrm>
          <a:prstGeom prst="roundRect">
            <a:avLst>
              <a:gd name="adj" fmla="val 305487"/>
            </a:avLst>
          </a:prstGeom>
          <a:solidFill>
            <a:srgbClr val="C0C1D7"/>
          </a:solidFill>
          <a:ln/>
        </p:spPr>
      </p:sp>
      <p:sp>
        <p:nvSpPr>
          <p:cNvPr id="4" name="Shape 2"/>
          <p:cNvSpPr/>
          <p:nvPr/>
        </p:nvSpPr>
        <p:spPr>
          <a:xfrm>
            <a:off x="6320373" y="2229088"/>
            <a:ext cx="775930" cy="30480"/>
          </a:xfrm>
          <a:prstGeom prst="roundRect">
            <a:avLst>
              <a:gd name="adj" fmla="val 305487"/>
            </a:avLst>
          </a:prstGeom>
          <a:solidFill>
            <a:srgbClr val="C0C1D7"/>
          </a:solidFill>
          <a:ln/>
        </p:spPr>
      </p:sp>
      <p:sp>
        <p:nvSpPr>
          <p:cNvPr id="5" name="Shape 3"/>
          <p:cNvSpPr/>
          <p:nvPr/>
        </p:nvSpPr>
        <p:spPr>
          <a:xfrm>
            <a:off x="7065824" y="1995011"/>
            <a:ext cx="498753" cy="498753"/>
          </a:xfrm>
          <a:prstGeom prst="roundRect">
            <a:avLst>
              <a:gd name="adj" fmla="val 18669"/>
            </a:avLst>
          </a:prstGeom>
          <a:solidFill>
            <a:srgbClr val="DADBF1"/>
          </a:solidFill>
          <a:ln w="7620">
            <a:solidFill>
              <a:srgbClr val="C0C1D7"/>
            </a:solidFill>
            <a:prstDash val="solid"/>
          </a:ln>
        </p:spPr>
      </p:sp>
      <p:sp>
        <p:nvSpPr>
          <p:cNvPr id="6" name="Text 4"/>
          <p:cNvSpPr/>
          <p:nvPr/>
        </p:nvSpPr>
        <p:spPr>
          <a:xfrm>
            <a:off x="7248465" y="2078117"/>
            <a:ext cx="133350" cy="332542"/>
          </a:xfrm>
          <a:prstGeom prst="rect">
            <a:avLst/>
          </a:prstGeom>
          <a:noFill/>
          <a:ln/>
        </p:spPr>
        <p:txBody>
          <a:bodyPr wrap="none" lIns="0" tIns="0" rIns="0" bIns="0" rtlCol="0" anchor="t"/>
          <a:lstStyle/>
          <a:p>
            <a:pPr marL="0" indent="0" algn="ctr">
              <a:lnSpc>
                <a:spcPts val="2600"/>
              </a:lnSpc>
              <a:buNone/>
            </a:pPr>
            <a:r>
              <a:rPr lang="en-US" sz="2600" b="1" kern="0" spc="-79" dirty="0">
                <a:solidFill>
                  <a:srgbClr val="272525"/>
                </a:solidFill>
                <a:latin typeface="Inter Bold" pitchFamily="34" charset="0"/>
                <a:ea typeface="Inter Bold" pitchFamily="34" charset="-122"/>
                <a:cs typeface="Inter Bold" pitchFamily="34" charset="-120"/>
              </a:rPr>
              <a:t>1</a:t>
            </a:r>
            <a:endParaRPr lang="en-US" sz="2600" dirty="0"/>
          </a:p>
        </p:txBody>
      </p:sp>
      <p:sp>
        <p:nvSpPr>
          <p:cNvPr id="7" name="Text 5"/>
          <p:cNvSpPr/>
          <p:nvPr/>
        </p:nvSpPr>
        <p:spPr>
          <a:xfrm>
            <a:off x="3324701" y="1967389"/>
            <a:ext cx="2771180" cy="346472"/>
          </a:xfrm>
          <a:prstGeom prst="rect">
            <a:avLst/>
          </a:prstGeom>
          <a:noFill/>
          <a:ln/>
        </p:spPr>
        <p:txBody>
          <a:bodyPr wrap="none" lIns="0" tIns="0" rIns="0" bIns="0" rtlCol="0" anchor="t"/>
          <a:lstStyle/>
          <a:p>
            <a:pPr marL="0" indent="0" algn="r">
              <a:lnSpc>
                <a:spcPts val="2700"/>
              </a:lnSpc>
              <a:buNone/>
            </a:pPr>
            <a:r>
              <a:rPr lang="en-US" sz="2150" b="1" kern="0" spc="-65" dirty="0">
                <a:solidFill>
                  <a:srgbClr val="272525"/>
                </a:solidFill>
                <a:latin typeface="Inter Bold" pitchFamily="34" charset="0"/>
                <a:ea typeface="Inter Bold" pitchFamily="34" charset="-122"/>
                <a:cs typeface="Inter Bold" pitchFamily="34" charset="-120"/>
              </a:rPr>
              <a:t>Opening Ceremony</a:t>
            </a:r>
            <a:endParaRPr lang="en-US" sz="2150" dirty="0"/>
          </a:p>
        </p:txBody>
      </p:sp>
      <p:sp>
        <p:nvSpPr>
          <p:cNvPr id="8" name="Text 6"/>
          <p:cNvSpPr/>
          <p:nvPr/>
        </p:nvSpPr>
        <p:spPr>
          <a:xfrm>
            <a:off x="775930" y="2446853"/>
            <a:ext cx="5319951" cy="709374"/>
          </a:xfrm>
          <a:prstGeom prst="rect">
            <a:avLst/>
          </a:prstGeom>
          <a:noFill/>
          <a:ln/>
        </p:spPr>
        <p:txBody>
          <a:bodyPr wrap="square" lIns="0" tIns="0" rIns="0" bIns="0" rtlCol="0" anchor="t"/>
          <a:lstStyle/>
          <a:p>
            <a:pPr marL="0" indent="0" algn="r">
              <a:lnSpc>
                <a:spcPts val="2750"/>
              </a:lnSpc>
              <a:buNone/>
            </a:pPr>
            <a:r>
              <a:rPr lang="en-US" sz="1700" kern="0" spc="-35" dirty="0">
                <a:solidFill>
                  <a:srgbClr val="272525"/>
                </a:solidFill>
                <a:latin typeface="Inter" pitchFamily="34" charset="0"/>
                <a:ea typeface="Inter" pitchFamily="34" charset="-122"/>
                <a:cs typeface="Inter" pitchFamily="34" charset="-120"/>
              </a:rPr>
              <a:t>Welcome address by the Principal and lighting of the ceremonial lamp.</a:t>
            </a:r>
            <a:endParaRPr lang="en-US" sz="1700" dirty="0"/>
          </a:p>
        </p:txBody>
      </p:sp>
      <p:sp>
        <p:nvSpPr>
          <p:cNvPr id="9" name="Shape 7"/>
          <p:cNvSpPr/>
          <p:nvPr/>
        </p:nvSpPr>
        <p:spPr>
          <a:xfrm>
            <a:off x="7534096" y="3337560"/>
            <a:ext cx="775930" cy="30480"/>
          </a:xfrm>
          <a:prstGeom prst="roundRect">
            <a:avLst>
              <a:gd name="adj" fmla="val 305487"/>
            </a:avLst>
          </a:prstGeom>
          <a:solidFill>
            <a:srgbClr val="C0C1D7"/>
          </a:solidFill>
          <a:ln/>
        </p:spPr>
      </p:sp>
      <p:sp>
        <p:nvSpPr>
          <p:cNvPr id="10" name="Shape 8"/>
          <p:cNvSpPr/>
          <p:nvPr/>
        </p:nvSpPr>
        <p:spPr>
          <a:xfrm>
            <a:off x="7065824" y="3103483"/>
            <a:ext cx="498753" cy="498753"/>
          </a:xfrm>
          <a:prstGeom prst="roundRect">
            <a:avLst>
              <a:gd name="adj" fmla="val 18669"/>
            </a:avLst>
          </a:prstGeom>
          <a:solidFill>
            <a:srgbClr val="DADBF1"/>
          </a:solidFill>
          <a:ln w="7620">
            <a:solidFill>
              <a:srgbClr val="C0C1D7"/>
            </a:solidFill>
            <a:prstDash val="solid"/>
          </a:ln>
        </p:spPr>
      </p:sp>
      <p:sp>
        <p:nvSpPr>
          <p:cNvPr id="11" name="Text 9"/>
          <p:cNvSpPr/>
          <p:nvPr/>
        </p:nvSpPr>
        <p:spPr>
          <a:xfrm>
            <a:off x="7215485" y="3186589"/>
            <a:ext cx="199430" cy="332542"/>
          </a:xfrm>
          <a:prstGeom prst="rect">
            <a:avLst/>
          </a:prstGeom>
          <a:noFill/>
          <a:ln/>
        </p:spPr>
        <p:txBody>
          <a:bodyPr wrap="none" lIns="0" tIns="0" rIns="0" bIns="0" rtlCol="0" anchor="t"/>
          <a:lstStyle/>
          <a:p>
            <a:pPr marL="0" indent="0" algn="ctr">
              <a:lnSpc>
                <a:spcPts val="2600"/>
              </a:lnSpc>
              <a:buNone/>
            </a:pPr>
            <a:r>
              <a:rPr lang="en-US" sz="2600" b="1" kern="0" spc="-79" dirty="0">
                <a:solidFill>
                  <a:srgbClr val="272525"/>
                </a:solidFill>
                <a:latin typeface="Inter Bold" pitchFamily="34" charset="0"/>
                <a:ea typeface="Inter Bold" pitchFamily="34" charset="-122"/>
                <a:cs typeface="Inter Bold" pitchFamily="34" charset="-120"/>
              </a:rPr>
              <a:t>2</a:t>
            </a:r>
            <a:endParaRPr lang="en-US" sz="2600" dirty="0"/>
          </a:p>
        </p:txBody>
      </p:sp>
      <p:sp>
        <p:nvSpPr>
          <p:cNvPr id="12" name="Text 10"/>
          <p:cNvSpPr/>
          <p:nvPr/>
        </p:nvSpPr>
        <p:spPr>
          <a:xfrm>
            <a:off x="8534519" y="3075861"/>
            <a:ext cx="2885361" cy="346472"/>
          </a:xfrm>
          <a:prstGeom prst="rect">
            <a:avLst/>
          </a:prstGeom>
          <a:noFill/>
          <a:ln/>
        </p:spPr>
        <p:txBody>
          <a:bodyPr wrap="none" lIns="0" tIns="0" rIns="0" bIns="0" rtlCol="0" anchor="t"/>
          <a:lstStyle/>
          <a:p>
            <a:pPr marL="0" indent="0" algn="l">
              <a:lnSpc>
                <a:spcPts val="2700"/>
              </a:lnSpc>
              <a:buNone/>
            </a:pPr>
            <a:r>
              <a:rPr lang="en-US" sz="2150" b="1" kern="0" spc="-65" dirty="0">
                <a:solidFill>
                  <a:srgbClr val="272525"/>
                </a:solidFill>
                <a:latin typeface="Inter Bold" pitchFamily="34" charset="0"/>
                <a:ea typeface="Inter Bold" pitchFamily="34" charset="-122"/>
                <a:cs typeface="Inter Bold" pitchFamily="34" charset="-120"/>
              </a:rPr>
              <a:t>Cultural Performances</a:t>
            </a:r>
            <a:endParaRPr lang="en-US" sz="2150" dirty="0"/>
          </a:p>
        </p:txBody>
      </p:sp>
      <p:sp>
        <p:nvSpPr>
          <p:cNvPr id="13" name="Text 11"/>
          <p:cNvSpPr/>
          <p:nvPr/>
        </p:nvSpPr>
        <p:spPr>
          <a:xfrm>
            <a:off x="8534519" y="3555325"/>
            <a:ext cx="5319951" cy="709374"/>
          </a:xfrm>
          <a:prstGeom prst="rect">
            <a:avLst/>
          </a:prstGeom>
          <a:noFill/>
          <a:ln/>
        </p:spPr>
        <p:txBody>
          <a:bodyPr wrap="square" lIns="0" tIns="0" rIns="0" bIns="0" rtlCol="0" anchor="t"/>
          <a:lstStyle/>
          <a:p>
            <a:pPr marL="0" indent="0" algn="l">
              <a:lnSpc>
                <a:spcPts val="2750"/>
              </a:lnSpc>
              <a:buNone/>
            </a:pPr>
            <a:r>
              <a:rPr lang="en-US" sz="1700" kern="0" spc="-35" dirty="0">
                <a:solidFill>
                  <a:srgbClr val="272525"/>
                </a:solidFill>
                <a:latin typeface="Inter" pitchFamily="34" charset="0"/>
                <a:ea typeface="Inter" pitchFamily="34" charset="-122"/>
                <a:cs typeface="Inter" pitchFamily="34" charset="-120"/>
              </a:rPr>
              <a:t>A dazzling array of dance, music, and drama, showcasing the artistic talents of our students.</a:t>
            </a:r>
            <a:endParaRPr lang="en-US" sz="1700" dirty="0"/>
          </a:p>
        </p:txBody>
      </p:sp>
      <p:sp>
        <p:nvSpPr>
          <p:cNvPr id="14" name="Shape 12"/>
          <p:cNvSpPr/>
          <p:nvPr/>
        </p:nvSpPr>
        <p:spPr>
          <a:xfrm>
            <a:off x="6320373" y="4335185"/>
            <a:ext cx="775930" cy="30480"/>
          </a:xfrm>
          <a:prstGeom prst="roundRect">
            <a:avLst>
              <a:gd name="adj" fmla="val 305487"/>
            </a:avLst>
          </a:prstGeom>
          <a:solidFill>
            <a:srgbClr val="C0C1D7"/>
          </a:solidFill>
          <a:ln/>
        </p:spPr>
      </p:sp>
      <p:sp>
        <p:nvSpPr>
          <p:cNvPr id="15" name="Shape 13"/>
          <p:cNvSpPr/>
          <p:nvPr/>
        </p:nvSpPr>
        <p:spPr>
          <a:xfrm>
            <a:off x="7065824" y="4101108"/>
            <a:ext cx="498753" cy="498753"/>
          </a:xfrm>
          <a:prstGeom prst="roundRect">
            <a:avLst>
              <a:gd name="adj" fmla="val 18669"/>
            </a:avLst>
          </a:prstGeom>
          <a:solidFill>
            <a:srgbClr val="DADBF1"/>
          </a:solidFill>
          <a:ln w="7620">
            <a:solidFill>
              <a:srgbClr val="C0C1D7"/>
            </a:solidFill>
            <a:prstDash val="solid"/>
          </a:ln>
        </p:spPr>
      </p:sp>
      <p:sp>
        <p:nvSpPr>
          <p:cNvPr id="16" name="Text 14"/>
          <p:cNvSpPr/>
          <p:nvPr/>
        </p:nvSpPr>
        <p:spPr>
          <a:xfrm>
            <a:off x="7212866" y="4184213"/>
            <a:ext cx="204668" cy="332542"/>
          </a:xfrm>
          <a:prstGeom prst="rect">
            <a:avLst/>
          </a:prstGeom>
          <a:noFill/>
          <a:ln/>
        </p:spPr>
        <p:txBody>
          <a:bodyPr wrap="none" lIns="0" tIns="0" rIns="0" bIns="0" rtlCol="0" anchor="t"/>
          <a:lstStyle/>
          <a:p>
            <a:pPr marL="0" indent="0" algn="ctr">
              <a:lnSpc>
                <a:spcPts val="2600"/>
              </a:lnSpc>
              <a:buNone/>
            </a:pPr>
            <a:r>
              <a:rPr lang="en-US" sz="2600" b="1" kern="0" spc="-79" dirty="0">
                <a:solidFill>
                  <a:srgbClr val="272525"/>
                </a:solidFill>
                <a:latin typeface="Inter Bold" pitchFamily="34" charset="0"/>
                <a:ea typeface="Inter Bold" pitchFamily="34" charset="-122"/>
                <a:cs typeface="Inter Bold" pitchFamily="34" charset="-120"/>
              </a:rPr>
              <a:t>3</a:t>
            </a:r>
            <a:endParaRPr lang="en-US" sz="2600" dirty="0"/>
          </a:p>
        </p:txBody>
      </p:sp>
      <p:sp>
        <p:nvSpPr>
          <p:cNvPr id="17" name="Text 15"/>
          <p:cNvSpPr/>
          <p:nvPr/>
        </p:nvSpPr>
        <p:spPr>
          <a:xfrm>
            <a:off x="3324701" y="4073485"/>
            <a:ext cx="2771180" cy="346472"/>
          </a:xfrm>
          <a:prstGeom prst="rect">
            <a:avLst/>
          </a:prstGeom>
          <a:noFill/>
          <a:ln/>
        </p:spPr>
        <p:txBody>
          <a:bodyPr wrap="none" lIns="0" tIns="0" rIns="0" bIns="0" rtlCol="0" anchor="t"/>
          <a:lstStyle/>
          <a:p>
            <a:pPr marL="0" indent="0" algn="r">
              <a:lnSpc>
                <a:spcPts val="2700"/>
              </a:lnSpc>
              <a:buNone/>
            </a:pPr>
            <a:r>
              <a:rPr lang="en-US" sz="2150" b="1" kern="0" spc="-65" dirty="0">
                <a:solidFill>
                  <a:srgbClr val="272525"/>
                </a:solidFill>
                <a:latin typeface="Inter Bold" pitchFamily="34" charset="0"/>
                <a:ea typeface="Inter Bold" pitchFamily="34" charset="-122"/>
                <a:cs typeface="Inter Bold" pitchFamily="34" charset="-120"/>
              </a:rPr>
              <a:t>Guest Speaker</a:t>
            </a:r>
            <a:endParaRPr lang="en-US" sz="2150" dirty="0"/>
          </a:p>
        </p:txBody>
      </p:sp>
      <p:sp>
        <p:nvSpPr>
          <p:cNvPr id="18" name="Text 16"/>
          <p:cNvSpPr/>
          <p:nvPr/>
        </p:nvSpPr>
        <p:spPr>
          <a:xfrm>
            <a:off x="775930" y="4552950"/>
            <a:ext cx="5319951" cy="709374"/>
          </a:xfrm>
          <a:prstGeom prst="rect">
            <a:avLst/>
          </a:prstGeom>
          <a:noFill/>
          <a:ln/>
        </p:spPr>
        <p:txBody>
          <a:bodyPr wrap="square" lIns="0" tIns="0" rIns="0" bIns="0" rtlCol="0" anchor="t"/>
          <a:lstStyle/>
          <a:p>
            <a:pPr marL="0" indent="0" algn="r">
              <a:lnSpc>
                <a:spcPts val="2750"/>
              </a:lnSpc>
              <a:buNone/>
            </a:pPr>
            <a:r>
              <a:rPr lang="en-US" sz="1700" kern="0" spc="-35" dirty="0">
                <a:solidFill>
                  <a:srgbClr val="272525"/>
                </a:solidFill>
                <a:latin typeface="Inter" pitchFamily="34" charset="0"/>
                <a:ea typeface="Inter" pitchFamily="34" charset="-122"/>
                <a:cs typeface="Inter" pitchFamily="34" charset="-120"/>
              </a:rPr>
              <a:t>An inspirational talk by a renowned personality, sharing valuable insights and motivating students.</a:t>
            </a:r>
            <a:endParaRPr lang="en-US" sz="1700" dirty="0"/>
          </a:p>
        </p:txBody>
      </p:sp>
      <p:sp>
        <p:nvSpPr>
          <p:cNvPr id="19" name="Shape 17"/>
          <p:cNvSpPr/>
          <p:nvPr/>
        </p:nvSpPr>
        <p:spPr>
          <a:xfrm>
            <a:off x="7534096" y="5332809"/>
            <a:ext cx="775930" cy="30480"/>
          </a:xfrm>
          <a:prstGeom prst="roundRect">
            <a:avLst>
              <a:gd name="adj" fmla="val 305487"/>
            </a:avLst>
          </a:prstGeom>
          <a:solidFill>
            <a:srgbClr val="C0C1D7"/>
          </a:solidFill>
          <a:ln/>
        </p:spPr>
      </p:sp>
      <p:sp>
        <p:nvSpPr>
          <p:cNvPr id="20" name="Shape 18"/>
          <p:cNvSpPr/>
          <p:nvPr/>
        </p:nvSpPr>
        <p:spPr>
          <a:xfrm>
            <a:off x="7065824" y="5098733"/>
            <a:ext cx="498753" cy="498753"/>
          </a:xfrm>
          <a:prstGeom prst="roundRect">
            <a:avLst>
              <a:gd name="adj" fmla="val 18669"/>
            </a:avLst>
          </a:prstGeom>
          <a:solidFill>
            <a:srgbClr val="DADBF1"/>
          </a:solidFill>
          <a:ln w="7620">
            <a:solidFill>
              <a:srgbClr val="C0C1D7"/>
            </a:solidFill>
            <a:prstDash val="solid"/>
          </a:ln>
        </p:spPr>
      </p:sp>
      <p:sp>
        <p:nvSpPr>
          <p:cNvPr id="21" name="Text 19"/>
          <p:cNvSpPr/>
          <p:nvPr/>
        </p:nvSpPr>
        <p:spPr>
          <a:xfrm>
            <a:off x="7207746" y="5181838"/>
            <a:ext cx="214908" cy="332542"/>
          </a:xfrm>
          <a:prstGeom prst="rect">
            <a:avLst/>
          </a:prstGeom>
          <a:noFill/>
          <a:ln/>
        </p:spPr>
        <p:txBody>
          <a:bodyPr wrap="none" lIns="0" tIns="0" rIns="0" bIns="0" rtlCol="0" anchor="t"/>
          <a:lstStyle/>
          <a:p>
            <a:pPr marL="0" indent="0" algn="ctr">
              <a:lnSpc>
                <a:spcPts val="2600"/>
              </a:lnSpc>
              <a:buNone/>
            </a:pPr>
            <a:r>
              <a:rPr lang="en-US" sz="2600" b="1" kern="0" spc="-79" dirty="0">
                <a:solidFill>
                  <a:srgbClr val="272525"/>
                </a:solidFill>
                <a:latin typeface="Inter Bold" pitchFamily="34" charset="0"/>
                <a:ea typeface="Inter Bold" pitchFamily="34" charset="-122"/>
                <a:cs typeface="Inter Bold" pitchFamily="34" charset="-120"/>
              </a:rPr>
              <a:t>4</a:t>
            </a:r>
            <a:endParaRPr lang="en-US" sz="2600" dirty="0"/>
          </a:p>
        </p:txBody>
      </p:sp>
      <p:sp>
        <p:nvSpPr>
          <p:cNvPr id="22" name="Text 20"/>
          <p:cNvSpPr/>
          <p:nvPr/>
        </p:nvSpPr>
        <p:spPr>
          <a:xfrm>
            <a:off x="8534519" y="5071110"/>
            <a:ext cx="2771180" cy="346472"/>
          </a:xfrm>
          <a:prstGeom prst="rect">
            <a:avLst/>
          </a:prstGeom>
          <a:noFill/>
          <a:ln/>
        </p:spPr>
        <p:txBody>
          <a:bodyPr wrap="none" lIns="0" tIns="0" rIns="0" bIns="0" rtlCol="0" anchor="t"/>
          <a:lstStyle/>
          <a:p>
            <a:pPr marL="0" indent="0" algn="l">
              <a:lnSpc>
                <a:spcPts val="2700"/>
              </a:lnSpc>
              <a:buNone/>
            </a:pPr>
            <a:r>
              <a:rPr lang="en-US" sz="2150" b="1" kern="0" spc="-65" dirty="0">
                <a:solidFill>
                  <a:srgbClr val="272525"/>
                </a:solidFill>
                <a:latin typeface="Inter Bold" pitchFamily="34" charset="0"/>
                <a:ea typeface="Inter Bold" pitchFamily="34" charset="-122"/>
                <a:cs typeface="Inter Bold" pitchFamily="34" charset="-120"/>
              </a:rPr>
              <a:t>Award Ceremony</a:t>
            </a:r>
            <a:endParaRPr lang="en-US" sz="2150" dirty="0"/>
          </a:p>
        </p:txBody>
      </p:sp>
      <p:sp>
        <p:nvSpPr>
          <p:cNvPr id="23" name="Text 21"/>
          <p:cNvSpPr/>
          <p:nvPr/>
        </p:nvSpPr>
        <p:spPr>
          <a:xfrm>
            <a:off x="8534519" y="5550575"/>
            <a:ext cx="5319951" cy="709374"/>
          </a:xfrm>
          <a:prstGeom prst="rect">
            <a:avLst/>
          </a:prstGeom>
          <a:noFill/>
          <a:ln/>
        </p:spPr>
        <p:txBody>
          <a:bodyPr wrap="square" lIns="0" tIns="0" rIns="0" bIns="0" rtlCol="0" anchor="t"/>
          <a:lstStyle/>
          <a:p>
            <a:pPr marL="0" indent="0" algn="l">
              <a:lnSpc>
                <a:spcPts val="2750"/>
              </a:lnSpc>
              <a:buNone/>
            </a:pPr>
            <a:r>
              <a:rPr lang="en-US" sz="1700" kern="0" spc="-35" dirty="0">
                <a:solidFill>
                  <a:srgbClr val="272525"/>
                </a:solidFill>
                <a:latin typeface="Inter" pitchFamily="34" charset="0"/>
                <a:ea typeface="Inter" pitchFamily="34" charset="-122"/>
                <a:cs typeface="Inter" pitchFamily="34" charset="-120"/>
              </a:rPr>
              <a:t>Recognizing the academic and extracurricular achievements of our students.</a:t>
            </a:r>
            <a:endParaRPr lang="en-US" sz="1700" dirty="0"/>
          </a:p>
        </p:txBody>
      </p:sp>
      <p:sp>
        <p:nvSpPr>
          <p:cNvPr id="24" name="Shape 22"/>
          <p:cNvSpPr/>
          <p:nvPr/>
        </p:nvSpPr>
        <p:spPr>
          <a:xfrm>
            <a:off x="6320373" y="6330434"/>
            <a:ext cx="775930" cy="30480"/>
          </a:xfrm>
          <a:prstGeom prst="roundRect">
            <a:avLst>
              <a:gd name="adj" fmla="val 305487"/>
            </a:avLst>
          </a:prstGeom>
          <a:solidFill>
            <a:srgbClr val="C0C1D7"/>
          </a:solidFill>
          <a:ln/>
        </p:spPr>
      </p:sp>
      <p:sp>
        <p:nvSpPr>
          <p:cNvPr id="25" name="Shape 23"/>
          <p:cNvSpPr/>
          <p:nvPr/>
        </p:nvSpPr>
        <p:spPr>
          <a:xfrm>
            <a:off x="7065824" y="6096357"/>
            <a:ext cx="498753" cy="498753"/>
          </a:xfrm>
          <a:prstGeom prst="roundRect">
            <a:avLst>
              <a:gd name="adj" fmla="val 18669"/>
            </a:avLst>
          </a:prstGeom>
          <a:solidFill>
            <a:srgbClr val="DADBF1"/>
          </a:solidFill>
          <a:ln w="7620">
            <a:solidFill>
              <a:srgbClr val="C0C1D7"/>
            </a:solidFill>
            <a:prstDash val="solid"/>
          </a:ln>
        </p:spPr>
      </p:sp>
      <p:sp>
        <p:nvSpPr>
          <p:cNvPr id="26" name="Text 24"/>
          <p:cNvSpPr/>
          <p:nvPr/>
        </p:nvSpPr>
        <p:spPr>
          <a:xfrm>
            <a:off x="7216676" y="6179463"/>
            <a:ext cx="196929" cy="332542"/>
          </a:xfrm>
          <a:prstGeom prst="rect">
            <a:avLst/>
          </a:prstGeom>
          <a:noFill/>
          <a:ln/>
        </p:spPr>
        <p:txBody>
          <a:bodyPr wrap="none" lIns="0" tIns="0" rIns="0" bIns="0" rtlCol="0" anchor="t"/>
          <a:lstStyle/>
          <a:p>
            <a:pPr marL="0" indent="0" algn="ctr">
              <a:lnSpc>
                <a:spcPts val="2600"/>
              </a:lnSpc>
              <a:buNone/>
            </a:pPr>
            <a:r>
              <a:rPr lang="en-US" sz="2600" b="1" kern="0" spc="-79" dirty="0">
                <a:solidFill>
                  <a:srgbClr val="272525"/>
                </a:solidFill>
                <a:latin typeface="Inter Bold" pitchFamily="34" charset="0"/>
                <a:ea typeface="Inter Bold" pitchFamily="34" charset="-122"/>
                <a:cs typeface="Inter Bold" pitchFamily="34" charset="-120"/>
              </a:rPr>
              <a:t>5</a:t>
            </a:r>
            <a:endParaRPr lang="en-US" sz="2600" dirty="0"/>
          </a:p>
        </p:txBody>
      </p:sp>
      <p:sp>
        <p:nvSpPr>
          <p:cNvPr id="27" name="Text 25"/>
          <p:cNvSpPr/>
          <p:nvPr/>
        </p:nvSpPr>
        <p:spPr>
          <a:xfrm>
            <a:off x="3137535" y="6068735"/>
            <a:ext cx="2958346" cy="346472"/>
          </a:xfrm>
          <a:prstGeom prst="rect">
            <a:avLst/>
          </a:prstGeom>
          <a:noFill/>
          <a:ln/>
        </p:spPr>
        <p:txBody>
          <a:bodyPr wrap="none" lIns="0" tIns="0" rIns="0" bIns="0" rtlCol="0" anchor="t"/>
          <a:lstStyle/>
          <a:p>
            <a:pPr marL="0" indent="0" algn="r">
              <a:lnSpc>
                <a:spcPts val="2700"/>
              </a:lnSpc>
              <a:buNone/>
            </a:pPr>
            <a:r>
              <a:rPr lang="en-US" sz="2150" b="1" kern="0" spc="-65" dirty="0">
                <a:solidFill>
                  <a:srgbClr val="272525"/>
                </a:solidFill>
                <a:latin typeface="Inter Bold" pitchFamily="34" charset="0"/>
                <a:ea typeface="Inter Bold" pitchFamily="34" charset="-122"/>
                <a:cs typeface="Inter Bold" pitchFamily="34" charset="-120"/>
              </a:rPr>
              <a:t>Dinner &amp; Entertainment</a:t>
            </a:r>
            <a:endParaRPr lang="en-US" sz="2150" dirty="0"/>
          </a:p>
        </p:txBody>
      </p:sp>
      <p:sp>
        <p:nvSpPr>
          <p:cNvPr id="28" name="Text 26"/>
          <p:cNvSpPr/>
          <p:nvPr/>
        </p:nvSpPr>
        <p:spPr>
          <a:xfrm>
            <a:off x="775930" y="6548199"/>
            <a:ext cx="5319951" cy="709374"/>
          </a:xfrm>
          <a:prstGeom prst="rect">
            <a:avLst/>
          </a:prstGeom>
          <a:noFill/>
          <a:ln/>
        </p:spPr>
        <p:txBody>
          <a:bodyPr wrap="square" lIns="0" tIns="0" rIns="0" bIns="0" rtlCol="0" anchor="t"/>
          <a:lstStyle/>
          <a:p>
            <a:pPr marL="0" indent="0" algn="r">
              <a:lnSpc>
                <a:spcPts val="2750"/>
              </a:lnSpc>
              <a:buNone/>
            </a:pPr>
            <a:r>
              <a:rPr lang="en-US" sz="1700" kern="0" spc="-35" dirty="0">
                <a:solidFill>
                  <a:srgbClr val="272525"/>
                </a:solidFill>
                <a:latin typeface="Inter" pitchFamily="34" charset="0"/>
                <a:ea typeface="Inter" pitchFamily="34" charset="-122"/>
                <a:cs typeface="Inter" pitchFamily="34" charset="-120"/>
              </a:rPr>
              <a:t>A delightful dinner followed by a mesmerizing entertainment program.</a:t>
            </a:r>
            <a:endParaRPr lang="en-US" sz="1700" dirty="0"/>
          </a:p>
        </p:txBody>
      </p:sp>
      <p:pic>
        <p:nvPicPr>
          <p:cNvPr id="29" name="Picture 28">
            <a:extLst>
              <a:ext uri="{FF2B5EF4-FFF2-40B4-BE49-F238E27FC236}">
                <a16:creationId xmlns:a16="http://schemas.microsoft.com/office/drawing/2014/main" id="{83491EC0-28B7-4CDA-BDA8-C5B57B57C075}"/>
              </a:ext>
            </a:extLst>
          </p:cNvPr>
          <p:cNvPicPr>
            <a:picLocks noChangeAspect="1"/>
          </p:cNvPicPr>
          <p:nvPr/>
        </p:nvPicPr>
        <p:blipFill>
          <a:blip r:embed="rId3"/>
          <a:stretch>
            <a:fillRect/>
          </a:stretch>
        </p:blipFill>
        <p:spPr>
          <a:xfrm>
            <a:off x="9742578" y="7238877"/>
            <a:ext cx="4887822" cy="950411"/>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3" name="Text 0"/>
          <p:cNvSpPr/>
          <p:nvPr/>
        </p:nvSpPr>
        <p:spPr>
          <a:xfrm>
            <a:off x="4479904" y="2550623"/>
            <a:ext cx="5670590" cy="708779"/>
          </a:xfrm>
          <a:prstGeom prst="rect">
            <a:avLst/>
          </a:prstGeom>
          <a:noFill/>
          <a:ln/>
        </p:spPr>
        <p:txBody>
          <a:bodyPr wrap="none" lIns="0" tIns="0" rIns="0" bIns="0" rtlCol="0" anchor="t"/>
          <a:lstStyle/>
          <a:p>
            <a:pPr marL="0" indent="0" algn="ctr">
              <a:lnSpc>
                <a:spcPts val="5550"/>
              </a:lnSpc>
              <a:buNone/>
            </a:pPr>
            <a:r>
              <a:rPr lang="en-US" sz="5400" b="1" kern="0" spc="-134" dirty="0">
                <a:solidFill>
                  <a:srgbClr val="000000"/>
                </a:solidFill>
                <a:latin typeface="Arial Rounded MT Bold" panose="020F0704030504030204" pitchFamily="34" charset="0"/>
                <a:ea typeface="Inter Bold" pitchFamily="34" charset="-122"/>
                <a:cs typeface="Inter Bold" pitchFamily="34" charset="-120"/>
              </a:rPr>
              <a:t>Thank You</a:t>
            </a:r>
            <a:endParaRPr lang="en-US" sz="5400" dirty="0">
              <a:latin typeface="Arial Rounded MT Bold" panose="020F0704030504030204" pitchFamily="34" charset="0"/>
            </a:endParaRPr>
          </a:p>
        </p:txBody>
      </p:sp>
      <p:sp>
        <p:nvSpPr>
          <p:cNvPr id="4" name="Text 1"/>
          <p:cNvSpPr/>
          <p:nvPr/>
        </p:nvSpPr>
        <p:spPr>
          <a:xfrm>
            <a:off x="2081761" y="3785830"/>
            <a:ext cx="10466877" cy="725805"/>
          </a:xfrm>
          <a:prstGeom prst="rect">
            <a:avLst/>
          </a:prstGeom>
          <a:noFill/>
          <a:ln/>
        </p:spPr>
        <p:txBody>
          <a:bodyPr wrap="square" lIns="0" tIns="0" rIns="0" bIns="0" rtlCol="0" anchor="t"/>
          <a:lstStyle/>
          <a:p>
            <a:pPr marL="0" indent="0" algn="ctr">
              <a:lnSpc>
                <a:spcPct val="150000"/>
              </a:lnSpc>
              <a:buNone/>
            </a:pPr>
            <a:r>
              <a:rPr lang="en-US" sz="2800" kern="0" spc="-36" dirty="0">
                <a:solidFill>
                  <a:srgbClr val="272525"/>
                </a:solidFill>
                <a:latin typeface="Inter" pitchFamily="34" charset="0"/>
                <a:ea typeface="Inter" pitchFamily="34" charset="-122"/>
                <a:cs typeface="Inter" pitchFamily="34" charset="-120"/>
              </a:rPr>
              <a:t>We appreciate your time and attention. We hope this presentation has provided valuable insights into polio immunization and its importance.</a:t>
            </a:r>
            <a:endParaRPr lang="en-US" sz="2800" dirty="0"/>
          </a:p>
        </p:txBody>
      </p:sp>
      <p:pic>
        <p:nvPicPr>
          <p:cNvPr id="6" name="Picture 5">
            <a:extLst>
              <a:ext uri="{FF2B5EF4-FFF2-40B4-BE49-F238E27FC236}">
                <a16:creationId xmlns:a16="http://schemas.microsoft.com/office/drawing/2014/main" id="{83EE7629-A570-47E1-B6B5-3C2898CA83B7}"/>
              </a:ext>
            </a:extLst>
          </p:cNvPr>
          <p:cNvPicPr>
            <a:picLocks noChangeAspect="1"/>
          </p:cNvPicPr>
          <p:nvPr/>
        </p:nvPicPr>
        <p:blipFill>
          <a:blip r:embed="rId3"/>
          <a:stretch>
            <a:fillRect/>
          </a:stretch>
        </p:blipFill>
        <p:spPr>
          <a:xfrm>
            <a:off x="9294456" y="7142111"/>
            <a:ext cx="5312647" cy="1033016"/>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39</TotalTime>
  <Words>599</Words>
  <Application>Microsoft Office PowerPoint</Application>
  <PresentationFormat>Custom</PresentationFormat>
  <Paragraphs>57</Paragraphs>
  <Slides>9</Slides>
  <Notes>9</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9</vt:i4>
      </vt:variant>
    </vt:vector>
  </HeadingPairs>
  <TitlesOfParts>
    <vt:vector size="17" baseType="lpstr">
      <vt:lpstr>Arial</vt:lpstr>
      <vt:lpstr>Arial Rounded MT Bold</vt:lpstr>
      <vt:lpstr>Calibri</vt:lpstr>
      <vt:lpstr>Inter</vt:lpstr>
      <vt:lpstr>Inter Bold</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user2</cp:lastModifiedBy>
  <cp:revision>4</cp:revision>
  <dcterms:created xsi:type="dcterms:W3CDTF">2024-12-06T10:35:30Z</dcterms:created>
  <dcterms:modified xsi:type="dcterms:W3CDTF">2024-12-06T11:20:20Z</dcterms:modified>
</cp:coreProperties>
</file>